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handoutMasterIdLst>
    <p:handoutMasterId r:id="rId29"/>
  </p:handoutMasterIdLst>
  <p:sldIdLst>
    <p:sldId id="256" r:id="rId2"/>
    <p:sldId id="257" r:id="rId3"/>
    <p:sldId id="260" r:id="rId4"/>
    <p:sldId id="278" r:id="rId5"/>
    <p:sldId id="283" r:id="rId6"/>
    <p:sldId id="279" r:id="rId7"/>
    <p:sldId id="261" r:id="rId8"/>
    <p:sldId id="277" r:id="rId9"/>
    <p:sldId id="273" r:id="rId10"/>
    <p:sldId id="262" r:id="rId11"/>
    <p:sldId id="263" r:id="rId12"/>
    <p:sldId id="280" r:id="rId13"/>
    <p:sldId id="264" r:id="rId14"/>
    <p:sldId id="268" r:id="rId15"/>
    <p:sldId id="265" r:id="rId16"/>
    <p:sldId id="266" r:id="rId17"/>
    <p:sldId id="267" r:id="rId18"/>
    <p:sldId id="284" r:id="rId19"/>
    <p:sldId id="274" r:id="rId20"/>
    <p:sldId id="269" r:id="rId21"/>
    <p:sldId id="270" r:id="rId22"/>
    <p:sldId id="271" r:id="rId23"/>
    <p:sldId id="272" r:id="rId24"/>
    <p:sldId id="275" r:id="rId25"/>
    <p:sldId id="276" r:id="rId26"/>
    <p:sldId id="281" r:id="rId27"/>
    <p:sldId id="282" r:id="rId2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101" y="211"/>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E7FC07A-0F8D-341B-642A-4F44D9EE0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8101E8A3-AB1D-2267-8BBF-4A8457D7FA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477E61-01E4-4BFF-A6BF-88794E8FD70E}" type="datetimeFigureOut">
              <a:rPr kumimoji="1" lang="ja-JP" altLang="en-US" smtClean="0"/>
              <a:t>2023/4/27</a:t>
            </a:fld>
            <a:endParaRPr kumimoji="1" lang="ja-JP" altLang="en-US"/>
          </a:p>
        </p:txBody>
      </p:sp>
      <p:sp>
        <p:nvSpPr>
          <p:cNvPr id="4" name="フッター プレースホルダー 3">
            <a:extLst>
              <a:ext uri="{FF2B5EF4-FFF2-40B4-BE49-F238E27FC236}">
                <a16:creationId xmlns:a16="http://schemas.microsoft.com/office/drawing/2014/main" id="{16F282C2-09BA-4B94-C466-B369A02C98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012081D-DF70-559C-808C-596811847C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76FDBF-7D79-4DFD-BD7C-36031B84C70D}" type="slidenum">
              <a:rPr kumimoji="1" lang="ja-JP" altLang="en-US" smtClean="0"/>
              <a:t>‹#›</a:t>
            </a:fld>
            <a:endParaRPr kumimoji="1" lang="ja-JP" altLang="en-US"/>
          </a:p>
        </p:txBody>
      </p:sp>
    </p:spTree>
    <p:extLst>
      <p:ext uri="{BB962C8B-B14F-4D97-AF65-F5344CB8AC3E}">
        <p14:creationId xmlns:p14="http://schemas.microsoft.com/office/powerpoint/2010/main" val="14945377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005298"/>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E826F-689B-651E-ED34-9688845ADE36}"/>
              </a:ext>
            </a:extLst>
          </p:cNvPr>
          <p:cNvSpPr>
            <a:spLocks noGrp="1"/>
          </p:cNvSpPr>
          <p:nvPr>
            <p:ph type="ctrTitle"/>
          </p:nvPr>
        </p:nvSpPr>
        <p:spPr>
          <a:xfrm>
            <a:off x="1524000" y="1122363"/>
            <a:ext cx="9144000" cy="1763077"/>
          </a:xfrm>
        </p:spPr>
        <p:txBody>
          <a:bodyPr anchor="b"/>
          <a:lstStyle>
            <a:lvl1pPr algn="l">
              <a:defRPr sz="6000" b="1">
                <a:solidFill>
                  <a:schemeClr val="bg1"/>
                </a:solidFill>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37E934-32B8-4720-9B8B-50597F35E77B}"/>
              </a:ext>
            </a:extLst>
          </p:cNvPr>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E6892589-9C9A-C400-1D95-30226DFB67B4}"/>
              </a:ext>
            </a:extLst>
          </p:cNvPr>
          <p:cNvSpPr>
            <a:spLocks noGrp="1"/>
          </p:cNvSpPr>
          <p:nvPr>
            <p:ph type="sldNum" sz="quarter" idx="12"/>
          </p:nvPr>
        </p:nvSpPr>
        <p:spPr/>
        <p:txBody>
          <a:bodyPr/>
          <a:lstStyle>
            <a:lvl1pPr>
              <a:defRPr>
                <a:solidFill>
                  <a:schemeClr val="bg1"/>
                </a:solidFill>
              </a:defRPr>
            </a:lvl1pPr>
          </a:lstStyle>
          <a:p>
            <a:fld id="{C70A5F03-D4B6-4535-9D15-480E5B048A38}" type="slidenum">
              <a:rPr lang="ja-JP" altLang="en-US" smtClean="0"/>
              <a:pPr/>
              <a:t>‹#›</a:t>
            </a:fld>
            <a:endParaRPr lang="ja-JP" altLang="en-US"/>
          </a:p>
        </p:txBody>
      </p:sp>
    </p:spTree>
    <p:extLst>
      <p:ext uri="{BB962C8B-B14F-4D97-AF65-F5344CB8AC3E}">
        <p14:creationId xmlns:p14="http://schemas.microsoft.com/office/powerpoint/2010/main" val="41123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2">
            <a:extLst>
              <a:ext uri="{FF2B5EF4-FFF2-40B4-BE49-F238E27FC236}">
                <a16:creationId xmlns:a16="http://schemas.microsoft.com/office/drawing/2014/main" id="{BA868A48-EAE8-A151-2CAF-69E485AEFF54}"/>
              </a:ext>
            </a:extLst>
          </p:cNvPr>
          <p:cNvSpPr txBox="1">
            <a:spLocks/>
          </p:cNvSpPr>
          <p:nvPr userDrawn="1"/>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1573373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30D551-CEC6-24A6-13F1-3BD425ECB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5DCFFA-E068-4A4C-42EE-CB4F84F51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CD05A2E-350D-5204-44F7-16B532DFE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5F03-D4B6-4535-9D15-480E5B048A38}" type="slidenum">
              <a:rPr kumimoji="1" lang="ja-JP" altLang="en-US" smtClean="0"/>
              <a:t>‹#›</a:t>
            </a:fld>
            <a:endParaRPr kumimoji="1" lang="ja-JP" altLang="en-US"/>
          </a:p>
        </p:txBody>
      </p:sp>
    </p:spTree>
    <p:extLst>
      <p:ext uri="{BB962C8B-B14F-4D97-AF65-F5344CB8AC3E}">
        <p14:creationId xmlns:p14="http://schemas.microsoft.com/office/powerpoint/2010/main" val="3419932459"/>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oumu.go.jp/main_content/000867569.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CEB0F-515D-932A-0FA0-9ABB3A1E9F1E}"/>
              </a:ext>
            </a:extLst>
          </p:cNvPr>
          <p:cNvSpPr>
            <a:spLocks noGrp="1"/>
          </p:cNvSpPr>
          <p:nvPr>
            <p:ph type="ctrTitle"/>
          </p:nvPr>
        </p:nvSpPr>
        <p:spPr>
          <a:xfrm>
            <a:off x="1524000" y="674778"/>
            <a:ext cx="9144000" cy="1056640"/>
          </a:xfrm>
        </p:spPr>
        <p:txBody>
          <a:bodyPr>
            <a:normAutofit/>
          </a:bodyPr>
          <a:lstStyle/>
          <a:p>
            <a:r>
              <a:rPr kumimoji="1" lang="ja-JP" altLang="en-US" sz="4800" dirty="0"/>
              <a:t>（</a:t>
            </a:r>
            <a:r>
              <a:rPr lang="ja-JP" altLang="en-US" sz="4800" dirty="0"/>
              <a:t>提案課題</a:t>
            </a:r>
            <a:r>
              <a:rPr kumimoji="1" lang="ja-JP" altLang="en-US" sz="4800" dirty="0"/>
              <a:t>）</a:t>
            </a:r>
          </a:p>
        </p:txBody>
      </p:sp>
      <p:sp>
        <p:nvSpPr>
          <p:cNvPr id="3" name="字幕 2">
            <a:extLst>
              <a:ext uri="{FF2B5EF4-FFF2-40B4-BE49-F238E27FC236}">
                <a16:creationId xmlns:a16="http://schemas.microsoft.com/office/drawing/2014/main" id="{DF3D3FD2-BCE3-E0B7-30D3-464EE04F2EA1}"/>
              </a:ext>
            </a:extLst>
          </p:cNvPr>
          <p:cNvSpPr>
            <a:spLocks noGrp="1"/>
          </p:cNvSpPr>
          <p:nvPr>
            <p:ph type="subTitle" idx="1"/>
          </p:nvPr>
        </p:nvSpPr>
        <p:spPr>
          <a:xfrm>
            <a:off x="1524000" y="2070523"/>
            <a:ext cx="9144000" cy="475012"/>
          </a:xfrm>
        </p:spPr>
        <p:txBody>
          <a:bodyPr>
            <a:normAutofit/>
          </a:bodyPr>
          <a:lstStyle/>
          <a:p>
            <a:pPr algn="l"/>
            <a:r>
              <a:rPr lang="ja-JP" altLang="en-US"/>
              <a:t>提供者名：</a:t>
            </a:r>
            <a:r>
              <a:rPr lang="en-US" altLang="ja-JP"/>
              <a:t>A</a:t>
            </a:r>
            <a:r>
              <a:rPr lang="ja-JP" altLang="en-US"/>
              <a:t>社（代表提案者）、</a:t>
            </a:r>
            <a:r>
              <a:rPr lang="en-US" altLang="ja-JP"/>
              <a:t>B</a:t>
            </a:r>
            <a:r>
              <a:rPr lang="ja-JP" altLang="en-US"/>
              <a:t>社（共同提案者）</a:t>
            </a:r>
            <a:r>
              <a:rPr lang="en-US" altLang="ja-JP"/>
              <a:t>…</a:t>
            </a:r>
            <a:endParaRPr kumimoji="1" lang="ja-JP" altLang="en-US"/>
          </a:p>
        </p:txBody>
      </p:sp>
      <p:cxnSp>
        <p:nvCxnSpPr>
          <p:cNvPr id="6" name="直線コネクタ 5">
            <a:extLst>
              <a:ext uri="{FF2B5EF4-FFF2-40B4-BE49-F238E27FC236}">
                <a16:creationId xmlns:a16="http://schemas.microsoft.com/office/drawing/2014/main" id="{F703544F-253F-98A4-D565-4E5F46FD65B3}"/>
              </a:ext>
            </a:extLst>
          </p:cNvPr>
          <p:cNvCxnSpPr/>
          <p:nvPr/>
        </p:nvCxnSpPr>
        <p:spPr>
          <a:xfrm>
            <a:off x="1652631" y="1897485"/>
            <a:ext cx="100332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C9D10777-E69D-D51F-7D9E-250E58FA3E82}"/>
              </a:ext>
            </a:extLst>
          </p:cNvPr>
          <p:cNvSpPr txBox="1">
            <a:spLocks/>
          </p:cNvSpPr>
          <p:nvPr/>
        </p:nvSpPr>
        <p:spPr bwMode="blackWhite">
          <a:xfrm>
            <a:off x="1882803" y="2579925"/>
            <a:ext cx="9572887" cy="4116979"/>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a:lnSpc>
                <a:spcPct val="100000"/>
              </a:lnSpc>
              <a:spcBef>
                <a:spcPts val="600"/>
              </a:spcBef>
            </a:pPr>
            <a:r>
              <a:rPr kumimoji="1" lang="ja-JP" altLang="en-US" sz="1100" dirty="0">
                <a:latin typeface="+mn-ea"/>
                <a:ea typeface="+mn-ea"/>
              </a:rPr>
              <a:t>＜記載に当たっての注意事項＞</a:t>
            </a:r>
            <a:endParaRPr kumimoji="1" lang="en-US" altLang="ja-JP" sz="1100" dirty="0">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latin typeface="+mn-ea"/>
                <a:ea typeface="+mn-ea"/>
              </a:rPr>
              <a:t>ワードの</a:t>
            </a:r>
            <a:r>
              <a:rPr lang="ja-JP" altLang="en-US" sz="1100" b="1" dirty="0">
                <a:latin typeface="+mn-ea"/>
                <a:ea typeface="+mn-ea"/>
              </a:rPr>
              <a:t>提案書本体の内容を説明する資料として作成する</a:t>
            </a:r>
            <a:r>
              <a:rPr lang="ja-JP" altLang="en-US" sz="1100" dirty="0">
                <a:latin typeface="+mn-ea"/>
                <a:ea typeface="+mn-ea"/>
              </a:rPr>
              <a:t>こと。</a:t>
            </a:r>
            <a:endParaRPr kumimoji="1" lang="en-US" altLang="ja-JP" sz="1100" dirty="0">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latin typeface="+mn-ea"/>
                <a:ea typeface="+mn-ea"/>
              </a:rPr>
              <a:t>様式はあくまで例示であり、資料の様式、体裁・文章量は提案者のものに変えても差し支えない。</a:t>
            </a:r>
            <a:r>
              <a:rPr kumimoji="1" lang="ja-JP" altLang="en-US" sz="1100" b="1" dirty="0">
                <a:latin typeface="+mn-ea"/>
                <a:ea typeface="+mn-ea"/>
              </a:rPr>
              <a:t>但し、各項目に係る情報は各ページの記載に従って記述すること</a:t>
            </a:r>
            <a:r>
              <a:rPr kumimoji="1" lang="ja-JP" altLang="en-US" sz="1100" dirty="0">
                <a:latin typeface="+mn-ea"/>
                <a:ea typeface="+mn-ea"/>
              </a:rPr>
              <a:t>。</a:t>
            </a:r>
            <a:endParaRPr kumimoji="1" lang="en-US" altLang="ja-JP" sz="1100" dirty="0">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latin typeface="+mn-ea"/>
                <a:ea typeface="+mn-ea"/>
              </a:rPr>
              <a:t>様式に記載の項目について</a:t>
            </a:r>
            <a:r>
              <a:rPr lang="ja-JP" altLang="en-US" sz="1100" dirty="0">
                <a:latin typeface="+mn-ea"/>
                <a:ea typeface="+mn-ea"/>
              </a:rPr>
              <a:t>可能な限り</a:t>
            </a:r>
            <a:r>
              <a:rPr kumimoji="1" lang="ja-JP" altLang="en-US" sz="1100" dirty="0">
                <a:latin typeface="+mn-ea"/>
                <a:ea typeface="+mn-ea"/>
              </a:rPr>
              <a:t>記載すること。</a:t>
            </a:r>
            <a:r>
              <a:rPr kumimoji="1" lang="ja-JP" altLang="en-US" sz="1100" b="1" dirty="0">
                <a:latin typeface="+mn-ea"/>
                <a:ea typeface="+mn-ea"/>
              </a:rPr>
              <a:t>未定や検討中の事項等は記載なしとはせず、未定等と記載する</a:t>
            </a:r>
            <a:r>
              <a:rPr kumimoji="1" lang="ja-JP" altLang="en-US" sz="1100" dirty="0">
                <a:latin typeface="+mn-ea"/>
                <a:ea typeface="+mn-ea"/>
              </a:rPr>
              <a:t>。</a:t>
            </a:r>
          </a:p>
          <a:p>
            <a:pPr marL="360363" indent="-176213">
              <a:lnSpc>
                <a:spcPct val="100000"/>
              </a:lnSpc>
              <a:spcBef>
                <a:spcPts val="600"/>
              </a:spcBef>
              <a:buFont typeface="Arial" panose="020B0604020202020204" pitchFamily="34" charset="0"/>
              <a:buChar char="•"/>
            </a:pPr>
            <a:r>
              <a:rPr kumimoji="1" lang="ja-JP" altLang="en-US" sz="1100" dirty="0">
                <a:latin typeface="+mn-ea"/>
                <a:ea typeface="+mn-ea"/>
              </a:rPr>
              <a:t>各項目については必要に応じ、図や表等を使用しわかりやすく記載すること。</a:t>
            </a:r>
            <a:endParaRPr kumimoji="1" lang="en-US" altLang="ja-JP" sz="1100" dirty="0">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latin typeface="+mn-ea"/>
                <a:ea typeface="+mn-ea"/>
              </a:rPr>
              <a:t>記載にあたっては、「情報通信審議会 革新的情報通信技術</a:t>
            </a:r>
            <a:r>
              <a:rPr kumimoji="1" lang="en-US" altLang="ja-JP" sz="1100" dirty="0">
                <a:latin typeface="+mn-ea"/>
                <a:ea typeface="+mn-ea"/>
              </a:rPr>
              <a:t>WG</a:t>
            </a:r>
            <a:r>
              <a:rPr kumimoji="1" lang="ja-JP" altLang="en-US" sz="1100" dirty="0">
                <a:latin typeface="+mn-ea"/>
                <a:ea typeface="+mn-ea"/>
              </a:rPr>
              <a:t>とりまとめ」（</a:t>
            </a:r>
            <a:r>
              <a:rPr kumimoji="1" lang="en-US" altLang="ja-JP" sz="1100" dirty="0">
                <a:latin typeface="+mn-ea"/>
                <a:ea typeface="+mn-ea"/>
                <a:hlinkClick r:id="rId2">
                  <a:extLst>
                    <a:ext uri="{A12FA001-AC4F-418D-AE19-62706E023703}">
                      <ahyp:hlinkClr xmlns:ahyp="http://schemas.microsoft.com/office/drawing/2018/hyperlinkcolor" val="tx"/>
                    </a:ext>
                  </a:extLst>
                </a:hlinkClick>
              </a:rPr>
              <a:t>https://www.soumu.go.jp/main_content/000867569.pdf</a:t>
            </a:r>
            <a:r>
              <a:rPr kumimoji="1" lang="ja-JP" altLang="en-US" sz="1100" dirty="0">
                <a:latin typeface="+mn-ea"/>
                <a:ea typeface="+mn-ea"/>
              </a:rPr>
              <a:t>）における「事業面からの評価項目」について十分検討いただき、</a:t>
            </a:r>
            <a:r>
              <a:rPr kumimoji="1" lang="ja-JP" altLang="en-US" sz="1100" b="1" dirty="0">
                <a:latin typeface="+mn-ea"/>
                <a:ea typeface="+mn-ea"/>
              </a:rPr>
              <a:t>特に以下の内容を必ず記載する</a:t>
            </a:r>
            <a:r>
              <a:rPr kumimoji="1" lang="ja-JP" altLang="en-US" sz="1100" dirty="0">
                <a:latin typeface="+mn-ea"/>
                <a:ea typeface="+mn-ea"/>
              </a:rPr>
              <a:t>こと。</a:t>
            </a:r>
          </a:p>
          <a:p>
            <a:pPr marL="590550" indent="-228600">
              <a:lnSpc>
                <a:spcPct val="100000"/>
              </a:lnSpc>
              <a:spcBef>
                <a:spcPts val="600"/>
              </a:spcBef>
              <a:buFont typeface="+mj-ea"/>
              <a:buAutoNum type="circleNumDbPlain"/>
            </a:pPr>
            <a:r>
              <a:rPr kumimoji="1" lang="ja-JP" altLang="en-US" sz="1100" dirty="0">
                <a:latin typeface="+mn-ea"/>
                <a:ea typeface="+mn-ea"/>
              </a:rPr>
              <a:t>市場機会の認識　「</a:t>
            </a:r>
            <a:r>
              <a:rPr kumimoji="1" lang="en-US" altLang="ja-JP" sz="1100" dirty="0">
                <a:latin typeface="+mn-ea"/>
                <a:ea typeface="+mn-ea"/>
              </a:rPr>
              <a:t>Where</a:t>
            </a:r>
            <a:r>
              <a:rPr kumimoji="1" lang="ja-JP" altLang="en-US" sz="1100" dirty="0">
                <a:latin typeface="+mn-ea"/>
                <a:ea typeface="+mn-ea"/>
              </a:rPr>
              <a:t>」（どこで（＝誰に対して））「</a:t>
            </a:r>
            <a:r>
              <a:rPr kumimoji="1" lang="en-US" altLang="ja-JP" sz="1100" dirty="0">
                <a:latin typeface="+mn-ea"/>
                <a:ea typeface="+mn-ea"/>
              </a:rPr>
              <a:t>When</a:t>
            </a:r>
            <a:r>
              <a:rPr kumimoji="1" lang="ja-JP" altLang="en-US" sz="1100" dirty="0">
                <a:latin typeface="+mn-ea"/>
                <a:ea typeface="+mn-ea"/>
              </a:rPr>
              <a:t>」（いつ（頃））</a:t>
            </a:r>
          </a:p>
          <a:p>
            <a:pPr marL="590550" indent="-228600">
              <a:lnSpc>
                <a:spcPct val="100000"/>
              </a:lnSpc>
              <a:spcBef>
                <a:spcPts val="600"/>
              </a:spcBef>
              <a:buFont typeface="+mj-ea"/>
              <a:buAutoNum type="circleNumDbPlain"/>
            </a:pPr>
            <a:r>
              <a:rPr kumimoji="1" lang="ja-JP" altLang="en-US" sz="1100" dirty="0">
                <a:latin typeface="+mn-ea"/>
                <a:ea typeface="+mn-ea"/>
              </a:rPr>
              <a:t>事業内容、競争優位性　「</a:t>
            </a:r>
            <a:r>
              <a:rPr kumimoji="1" lang="en-US" altLang="ja-JP" sz="1100" dirty="0">
                <a:latin typeface="+mn-ea"/>
                <a:ea typeface="+mn-ea"/>
              </a:rPr>
              <a:t>What</a:t>
            </a:r>
            <a:r>
              <a:rPr kumimoji="1" lang="ja-JP" altLang="en-US" sz="1100" dirty="0">
                <a:latin typeface="+mn-ea"/>
                <a:ea typeface="+mn-ea"/>
              </a:rPr>
              <a:t>」（何を）、「</a:t>
            </a:r>
            <a:r>
              <a:rPr kumimoji="1" lang="en-US" altLang="ja-JP" sz="1100" dirty="0">
                <a:latin typeface="+mn-ea"/>
                <a:ea typeface="+mn-ea"/>
              </a:rPr>
              <a:t>Why</a:t>
            </a:r>
            <a:r>
              <a:rPr kumimoji="1" lang="ja-JP" altLang="en-US" sz="1100" dirty="0">
                <a:latin typeface="+mn-ea"/>
                <a:ea typeface="+mn-ea"/>
              </a:rPr>
              <a:t>」（なぜ）</a:t>
            </a:r>
          </a:p>
          <a:p>
            <a:pPr marL="590550" indent="-228600">
              <a:lnSpc>
                <a:spcPct val="100000"/>
              </a:lnSpc>
              <a:spcBef>
                <a:spcPts val="600"/>
              </a:spcBef>
              <a:buFont typeface="+mj-ea"/>
              <a:buAutoNum type="circleNumDbPlain"/>
            </a:pPr>
            <a:r>
              <a:rPr kumimoji="1" lang="ja-JP" altLang="en-US" sz="1100" dirty="0">
                <a:latin typeface="+mn-ea"/>
                <a:ea typeface="+mn-ea"/>
              </a:rPr>
              <a:t>経営コミットメント・事業計画・推進体制　「</a:t>
            </a:r>
            <a:r>
              <a:rPr kumimoji="1" lang="en-US" altLang="ja-JP" sz="1100" dirty="0">
                <a:latin typeface="+mn-ea"/>
                <a:ea typeface="+mn-ea"/>
              </a:rPr>
              <a:t>Who</a:t>
            </a:r>
            <a:r>
              <a:rPr kumimoji="1" lang="ja-JP" altLang="en-US" sz="1100" dirty="0">
                <a:latin typeface="+mn-ea"/>
                <a:ea typeface="+mn-ea"/>
              </a:rPr>
              <a:t>」（誰が）、「</a:t>
            </a:r>
            <a:r>
              <a:rPr kumimoji="1" lang="en-US" altLang="ja-JP" sz="1100" dirty="0">
                <a:latin typeface="+mn-ea"/>
                <a:ea typeface="+mn-ea"/>
              </a:rPr>
              <a:t>How</a:t>
            </a:r>
            <a:r>
              <a:rPr kumimoji="1" lang="ja-JP" altLang="en-US" sz="1100" dirty="0">
                <a:latin typeface="+mn-ea"/>
                <a:ea typeface="+mn-ea"/>
              </a:rPr>
              <a:t>」（どうやって）</a:t>
            </a:r>
          </a:p>
          <a:p>
            <a:pPr marL="538163">
              <a:lnSpc>
                <a:spcPct val="100000"/>
              </a:lnSpc>
              <a:spcBef>
                <a:spcPts val="600"/>
              </a:spcBef>
            </a:pPr>
            <a:r>
              <a:rPr kumimoji="1" lang="en-US" altLang="ja-JP" sz="1100" dirty="0">
                <a:latin typeface="+mn-ea"/>
                <a:ea typeface="+mn-ea"/>
              </a:rPr>
              <a:t>※</a:t>
            </a:r>
            <a:r>
              <a:rPr kumimoji="1" lang="ja-JP" altLang="en-US" sz="1100" dirty="0">
                <a:latin typeface="+mn-ea"/>
                <a:ea typeface="+mn-ea"/>
              </a:rPr>
              <a:t>　今後実施する予定の取組や構想段階の内容を含む。</a:t>
            </a:r>
          </a:p>
          <a:p>
            <a:pPr marL="360363" indent="-176213">
              <a:lnSpc>
                <a:spcPct val="100000"/>
              </a:lnSpc>
              <a:spcBef>
                <a:spcPts val="600"/>
              </a:spcBef>
              <a:buFont typeface="Arial" panose="020B0604020202020204" pitchFamily="34" charset="0"/>
              <a:buChar char="•"/>
            </a:pPr>
            <a:r>
              <a:rPr kumimoji="1" lang="ja-JP" altLang="en-US" sz="1100" dirty="0">
                <a:latin typeface="+mn-ea"/>
                <a:ea typeface="+mn-ea"/>
              </a:rPr>
              <a:t>事実・データ等の記載は、その出典を明記すること。</a:t>
            </a:r>
            <a:endParaRPr kumimoji="1" lang="en-US" altLang="ja-JP" sz="1100" dirty="0">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latin typeface="+mn-ea"/>
                <a:ea typeface="+mn-ea"/>
              </a:rPr>
              <a:t>各ページの記載ガイド（青色のボックス）は提出時に削除すること。</a:t>
            </a:r>
            <a:endParaRPr kumimoji="1" lang="en-US" altLang="ja-JP" sz="1100" dirty="0">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latin typeface="+mn-ea"/>
                <a:ea typeface="+mn-ea"/>
              </a:rPr>
              <a:t>必要に応じて、参考資料（自由様式）を挿入して差し支えない。</a:t>
            </a:r>
            <a:endParaRPr kumimoji="1" lang="en-US" altLang="ja-JP" sz="1100" dirty="0">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latin typeface="+mn-ea"/>
                <a:ea typeface="+mn-ea"/>
              </a:rPr>
              <a:t>提出された本提案書の情報は本基金事業以外の目的に使用しない。国立研究開発法人情報通信研究機構（</a:t>
            </a:r>
            <a:r>
              <a:rPr lang="en-US" altLang="ja-JP" sz="1100" dirty="0">
                <a:latin typeface="+mn-ea"/>
                <a:ea typeface="+mn-ea"/>
              </a:rPr>
              <a:t>NICT</a:t>
            </a:r>
            <a:r>
              <a:rPr lang="ja-JP" altLang="en-US" sz="1100" dirty="0">
                <a:latin typeface="+mn-ea"/>
                <a:ea typeface="+mn-ea"/>
              </a:rPr>
              <a:t>）が設置する外部評価委員会の委員、</a:t>
            </a:r>
            <a:r>
              <a:rPr lang="en-US" altLang="ja-JP" sz="1100" dirty="0">
                <a:latin typeface="+mn-ea"/>
                <a:ea typeface="+mn-ea"/>
              </a:rPr>
              <a:t>NICT</a:t>
            </a:r>
            <a:r>
              <a:rPr lang="ja-JP" altLang="en-US" sz="1100" dirty="0">
                <a:latin typeface="+mn-ea"/>
                <a:ea typeface="+mn-ea"/>
              </a:rPr>
              <a:t>の担当者及び総務省の担当者以外には提供しない。</a:t>
            </a:r>
            <a:endParaRPr lang="en-US" altLang="ja-JP" sz="1100" dirty="0">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latin typeface="+mn-ea"/>
                <a:ea typeface="+mn-ea"/>
              </a:rPr>
              <a:t>１－１項及び１－２項は公表文書に使用することがあるため、対外的に公表して問題ない内容とすること。１－３項以降の内容は対外的な公表は行わない。</a:t>
            </a:r>
            <a:endParaRPr lang="en-US" altLang="ja-JP" sz="1100" dirty="0">
              <a:latin typeface="+mn-ea"/>
              <a:ea typeface="+mn-ea"/>
            </a:endParaRPr>
          </a:p>
        </p:txBody>
      </p:sp>
      <p:sp>
        <p:nvSpPr>
          <p:cNvPr id="9" name="正方形/長方形 8">
            <a:extLst>
              <a:ext uri="{FF2B5EF4-FFF2-40B4-BE49-F238E27FC236}">
                <a16:creationId xmlns:a16="http://schemas.microsoft.com/office/drawing/2014/main" id="{E4FC66F0-5786-5F02-524F-238CA139E082}"/>
              </a:ext>
            </a:extLst>
          </p:cNvPr>
          <p:cNvSpPr/>
          <p:nvPr/>
        </p:nvSpPr>
        <p:spPr>
          <a:xfrm>
            <a:off x="2003254" y="3922364"/>
            <a:ext cx="9467671" cy="136689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4E9FF1A4-C4C8-4764-A81A-6FA7BF6F84A8}"/>
              </a:ext>
            </a:extLst>
          </p:cNvPr>
          <p:cNvSpPr txBox="1"/>
          <p:nvPr/>
        </p:nvSpPr>
        <p:spPr>
          <a:xfrm>
            <a:off x="8378457" y="678851"/>
            <a:ext cx="3586716" cy="777407"/>
          </a:xfrm>
          <a:prstGeom prst="rect">
            <a:avLst/>
          </a:prstGeom>
          <a:solidFill>
            <a:schemeClr val="bg1"/>
          </a:solidFill>
          <a:ln w="9525" cap="rnd">
            <a:solidFill>
              <a:schemeClr val="tx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900" dirty="0">
                <a:solidFill>
                  <a:schemeClr val="tx1"/>
                </a:solidFill>
                <a:ea typeface="Meiryo UI" panose="020B0604030504040204" pitchFamily="50" charset="-128"/>
              </a:rPr>
              <a:t>革新的情報通信技術（</a:t>
            </a:r>
            <a:r>
              <a:rPr lang="en-US" altLang="ja-JP" sz="900" dirty="0">
                <a:solidFill>
                  <a:schemeClr val="tx1"/>
                </a:solidFill>
                <a:ea typeface="Meiryo UI" panose="020B0604030504040204" pitchFamily="50" charset="-128"/>
              </a:rPr>
              <a:t>Beyond 5G</a:t>
            </a:r>
            <a:r>
              <a:rPr lang="ja-JP" altLang="en-US" sz="900" dirty="0">
                <a:solidFill>
                  <a:schemeClr val="tx1"/>
                </a:solidFill>
                <a:ea typeface="Meiryo UI" panose="020B0604030504040204" pitchFamily="50" charset="-128"/>
              </a:rPr>
              <a:t>（</a:t>
            </a:r>
            <a:r>
              <a:rPr lang="en-US" altLang="ja-JP" sz="900" dirty="0">
                <a:solidFill>
                  <a:schemeClr val="tx1"/>
                </a:solidFill>
                <a:ea typeface="Meiryo UI" panose="020B0604030504040204" pitchFamily="50" charset="-128"/>
              </a:rPr>
              <a:t>6G</a:t>
            </a:r>
            <a:r>
              <a:rPr lang="ja-JP" altLang="en-US" sz="900" dirty="0">
                <a:solidFill>
                  <a:schemeClr val="tx1"/>
                </a:solidFill>
                <a:ea typeface="Meiryo UI" panose="020B0604030504040204" pitchFamily="50" charset="-128"/>
              </a:rPr>
              <a:t>）基金事業　社会実装・海外展開志向型戦略的プログラムにおいて今後実施する公募では、予備調査の提案書様式への記載状況等を踏まえ、必要に応じて提案書様式を修正し、採択公募時における提案書様式とする予定</a:t>
            </a:r>
            <a:endParaRPr kumimoji="1" lang="en-US" altLang="ja-JP" sz="900" dirty="0">
              <a:solidFill>
                <a:schemeClr val="tx1"/>
              </a:solidFill>
              <a:ea typeface="Meiryo UI" panose="020B0604030504040204" pitchFamily="50" charset="-128"/>
            </a:endParaRPr>
          </a:p>
        </p:txBody>
      </p:sp>
      <p:sp>
        <p:nvSpPr>
          <p:cNvPr id="10" name="テキスト ボックス 1">
            <a:extLst>
              <a:ext uri="{FF2B5EF4-FFF2-40B4-BE49-F238E27FC236}">
                <a16:creationId xmlns:a16="http://schemas.microsoft.com/office/drawing/2014/main" id="{F8DDCE9F-D473-7C62-3C5C-41762BC7114F}"/>
              </a:ext>
            </a:extLst>
          </p:cNvPr>
          <p:cNvSpPr txBox="1"/>
          <p:nvPr/>
        </p:nvSpPr>
        <p:spPr>
          <a:xfrm>
            <a:off x="11318842" y="246158"/>
            <a:ext cx="646331" cy="276999"/>
          </a:xfrm>
          <a:prstGeom prst="rect">
            <a:avLst/>
          </a:prstGeom>
          <a:solidFill>
            <a:sysClr val="window" lastClr="FFFFFF"/>
          </a:solidFill>
          <a:ln w="25400" cap="flat" cmpd="sng" algn="ctr">
            <a:solidFill>
              <a:sysClr val="windowText" lastClr="000000"/>
            </a:solidFill>
            <a:prstDash val="solid"/>
          </a:ln>
          <a:effectLst/>
        </p:spPr>
        <p:txBody>
          <a:bodyPr wrap="none" rtlCol="0">
            <a:spAutoFit/>
          </a:bodyPr>
          <a:lstStyle/>
          <a:p>
            <a:pPr algn="just" fontAlgn="base"/>
            <a:r>
              <a:rPr lang="ja-JP" sz="1200" kern="1200" dirty="0">
                <a:solidFill>
                  <a:srgbClr val="000000"/>
                </a:solidFill>
                <a:effectLst/>
                <a:latin typeface="游明朝" panose="02020400000000000000" pitchFamily="18" charset="-128"/>
                <a:ea typeface="ＭＳ ゴシック" panose="020B0609070205080204" pitchFamily="49" charset="-128"/>
                <a:cs typeface="+mn-cs"/>
              </a:rPr>
              <a:t>資料</a:t>
            </a:r>
            <a:r>
              <a:rPr lang="ja-JP" altLang="en-US" sz="1200" dirty="0">
                <a:solidFill>
                  <a:srgbClr val="000000"/>
                </a:solidFill>
                <a:latin typeface="游明朝" panose="02020400000000000000" pitchFamily="18" charset="-128"/>
                <a:ea typeface="ＭＳ ゴシック" panose="020B0609070205080204" pitchFamily="49" charset="-128"/>
              </a:rPr>
              <a:t>４</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4156939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BA830C7-C044-729F-59CA-794067097783}"/>
              </a:ext>
            </a:extLst>
          </p:cNvPr>
          <p:cNvSpPr txBox="1"/>
          <p:nvPr/>
        </p:nvSpPr>
        <p:spPr>
          <a:xfrm>
            <a:off x="413157" y="259127"/>
            <a:ext cx="11166395" cy="1277273"/>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ウ　</a:t>
            </a:r>
            <a:r>
              <a:rPr lang="ja-JP" altLang="en-US" b="1" dirty="0"/>
              <a:t>想定する顧客</a:t>
            </a:r>
          </a:p>
          <a:p>
            <a:pPr marL="939800" indent="-222250">
              <a:spcBef>
                <a:spcPts val="600"/>
              </a:spcBef>
            </a:pPr>
            <a:r>
              <a:rPr lang="ja-JP" altLang="en-US" dirty="0">
                <a:solidFill>
                  <a:schemeClr val="accent1"/>
                </a:solidFill>
              </a:rPr>
              <a:t>＜ア及びイの分析結果を経て、本提案で狙う顧客（ユーザ）が（そのうち）誰かを記載する。特に顧客による支払い、その他の価値獲得を通じて事業化が見込まれるかも合わせて以下のフォーマットの情報に従って記載する＞</a:t>
            </a:r>
          </a:p>
        </p:txBody>
      </p:sp>
      <p:sp>
        <p:nvSpPr>
          <p:cNvPr id="9" name="四角形吹き出し 18">
            <a:extLst>
              <a:ext uri="{FF2B5EF4-FFF2-40B4-BE49-F238E27FC236}">
                <a16:creationId xmlns:a16="http://schemas.microsoft.com/office/drawing/2014/main" id="{7EE5C4B6-D6AE-C250-DD58-C9D7C578718C}"/>
              </a:ext>
            </a:extLst>
          </p:cNvPr>
          <p:cNvSpPr/>
          <p:nvPr/>
        </p:nvSpPr>
        <p:spPr>
          <a:xfrm>
            <a:off x="8138467" y="25912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6BA436B0-E276-0268-A367-24C0103B5182}"/>
              </a:ext>
            </a:extLst>
          </p:cNvPr>
          <p:cNvSpPr/>
          <p:nvPr/>
        </p:nvSpPr>
        <p:spPr>
          <a:xfrm>
            <a:off x="1024068" y="579685"/>
            <a:ext cx="10554056" cy="3379195"/>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3E32B42D-9AF9-3F28-C639-6F33125A3C2E}"/>
              </a:ext>
            </a:extLst>
          </p:cNvPr>
          <p:cNvSpPr txBox="1"/>
          <p:nvPr/>
        </p:nvSpPr>
        <p:spPr>
          <a:xfrm>
            <a:off x="420275" y="4071886"/>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エ　</a:t>
            </a:r>
            <a:r>
              <a:rPr lang="ja-JP" altLang="en-US" b="1"/>
              <a:t>展開可能性、収益性</a:t>
            </a:r>
          </a:p>
          <a:p>
            <a:pPr marL="939800" indent="-222250">
              <a:spcBef>
                <a:spcPts val="600"/>
              </a:spcBef>
            </a:pPr>
            <a:r>
              <a:rPr lang="ja-JP" altLang="en-US">
                <a:solidFill>
                  <a:schemeClr val="accent1"/>
                </a:solidFill>
              </a:rPr>
              <a:t>＜提案する取組がどのように市場展開する可能性があるか、どの程度収益性が見込まれるものかを記載する＞</a:t>
            </a:r>
          </a:p>
        </p:txBody>
      </p:sp>
      <p:sp>
        <p:nvSpPr>
          <p:cNvPr id="12" name="四角形吹き出し 18">
            <a:extLst>
              <a:ext uri="{FF2B5EF4-FFF2-40B4-BE49-F238E27FC236}">
                <a16:creationId xmlns:a16="http://schemas.microsoft.com/office/drawing/2014/main" id="{7C09FA1D-88CB-A387-2118-C5A0BDECFE33}"/>
              </a:ext>
            </a:extLst>
          </p:cNvPr>
          <p:cNvSpPr/>
          <p:nvPr/>
        </p:nvSpPr>
        <p:spPr>
          <a:xfrm>
            <a:off x="5519583" y="5185165"/>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3" name="正方形/長方形 12">
            <a:extLst>
              <a:ext uri="{FF2B5EF4-FFF2-40B4-BE49-F238E27FC236}">
                <a16:creationId xmlns:a16="http://schemas.microsoft.com/office/drawing/2014/main" id="{530452F2-A95C-2BD0-5891-81D544C6AFCA}"/>
              </a:ext>
            </a:extLst>
          </p:cNvPr>
          <p:cNvSpPr/>
          <p:nvPr/>
        </p:nvSpPr>
        <p:spPr>
          <a:xfrm>
            <a:off x="1031186" y="4420322"/>
            <a:ext cx="10554056" cy="2141430"/>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2">
            <a:extLst>
              <a:ext uri="{FF2B5EF4-FFF2-40B4-BE49-F238E27FC236}">
                <a16:creationId xmlns:a16="http://schemas.microsoft.com/office/drawing/2014/main" id="{F6490718-3530-4701-AE1D-467450754535}"/>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5" name="表 2">
            <a:extLst>
              <a:ext uri="{FF2B5EF4-FFF2-40B4-BE49-F238E27FC236}">
                <a16:creationId xmlns:a16="http://schemas.microsoft.com/office/drawing/2014/main" id="{D1E47D4D-12C3-4838-BB16-2BF8001BF3AC}"/>
              </a:ext>
            </a:extLst>
          </p:cNvPr>
          <p:cNvGraphicFramePr>
            <a:graphicFrameLocks noGrp="1"/>
          </p:cNvGraphicFramePr>
          <p:nvPr>
            <p:extLst>
              <p:ext uri="{D42A27DB-BD31-4B8C-83A1-F6EECF244321}">
                <p14:modId xmlns:p14="http://schemas.microsoft.com/office/powerpoint/2010/main" val="690410016"/>
              </p:ext>
            </p:extLst>
          </p:nvPr>
        </p:nvGraphicFramePr>
        <p:xfrm>
          <a:off x="1184220" y="1562196"/>
          <a:ext cx="10285280" cy="2194560"/>
        </p:xfrm>
        <a:graphic>
          <a:graphicData uri="http://schemas.openxmlformats.org/drawingml/2006/table">
            <a:tbl>
              <a:tblPr firstRow="1" bandRow="1">
                <a:tableStyleId>{5940675A-B579-460E-94D1-54222C63F5DA}</a:tableStyleId>
              </a:tblPr>
              <a:tblGrid>
                <a:gridCol w="1985516">
                  <a:extLst>
                    <a:ext uri="{9D8B030D-6E8A-4147-A177-3AD203B41FA5}">
                      <a16:colId xmlns:a16="http://schemas.microsoft.com/office/drawing/2014/main" val="481506331"/>
                    </a:ext>
                  </a:extLst>
                </a:gridCol>
                <a:gridCol w="1121525">
                  <a:extLst>
                    <a:ext uri="{9D8B030D-6E8A-4147-A177-3AD203B41FA5}">
                      <a16:colId xmlns:a16="http://schemas.microsoft.com/office/drawing/2014/main" val="4201932496"/>
                    </a:ext>
                  </a:extLst>
                </a:gridCol>
                <a:gridCol w="2338210">
                  <a:extLst>
                    <a:ext uri="{9D8B030D-6E8A-4147-A177-3AD203B41FA5}">
                      <a16:colId xmlns:a16="http://schemas.microsoft.com/office/drawing/2014/main" val="1918943621"/>
                    </a:ext>
                  </a:extLst>
                </a:gridCol>
                <a:gridCol w="4840029">
                  <a:extLst>
                    <a:ext uri="{9D8B030D-6E8A-4147-A177-3AD203B41FA5}">
                      <a16:colId xmlns:a16="http://schemas.microsoft.com/office/drawing/2014/main" val="2837885359"/>
                    </a:ext>
                  </a:extLst>
                </a:gridCol>
              </a:tblGrid>
              <a:tr h="298203">
                <a:tc>
                  <a:txBody>
                    <a:bodyPr/>
                    <a:lstStyle/>
                    <a:p>
                      <a:pPr algn="ctr"/>
                      <a:r>
                        <a:rPr kumimoji="1" lang="ja-JP" altLang="en-US">
                          <a:solidFill>
                            <a:schemeClr val="tx1"/>
                          </a:solidFill>
                        </a:rPr>
                        <a:t>具体的な顧客名</a:t>
                      </a:r>
                    </a:p>
                  </a:txBody>
                  <a:tcPr>
                    <a:solidFill>
                      <a:schemeClr val="bg1">
                        <a:lumMod val="85000"/>
                      </a:schemeClr>
                    </a:solidFill>
                  </a:tcPr>
                </a:tc>
                <a:tc>
                  <a:txBody>
                    <a:bodyPr/>
                    <a:lstStyle/>
                    <a:p>
                      <a:pPr algn="ctr"/>
                      <a:r>
                        <a:rPr kumimoji="1" lang="ja-JP" altLang="en-US">
                          <a:solidFill>
                            <a:schemeClr val="tx1"/>
                          </a:solidFill>
                        </a:rPr>
                        <a:t>業種</a:t>
                      </a:r>
                    </a:p>
                  </a:txBody>
                  <a:tcPr>
                    <a:solidFill>
                      <a:schemeClr val="bg1">
                        <a:lumMod val="85000"/>
                      </a:schemeClr>
                    </a:solidFill>
                  </a:tcPr>
                </a:tc>
                <a:tc>
                  <a:txBody>
                    <a:bodyPr/>
                    <a:lstStyle/>
                    <a:p>
                      <a:pPr algn="ctr"/>
                      <a:r>
                        <a:rPr kumimoji="1" lang="ja-JP" altLang="en-US">
                          <a:solidFill>
                            <a:schemeClr val="tx1"/>
                          </a:solidFill>
                        </a:rPr>
                        <a:t>商材の導入地域</a:t>
                      </a:r>
                    </a:p>
                  </a:txBody>
                  <a:tcPr>
                    <a:solidFill>
                      <a:schemeClr val="bg1">
                        <a:lumMod val="85000"/>
                      </a:schemeClr>
                    </a:solidFill>
                  </a:tcPr>
                </a:tc>
                <a:tc>
                  <a:txBody>
                    <a:bodyPr/>
                    <a:lstStyle/>
                    <a:p>
                      <a:pPr algn="ctr"/>
                      <a:r>
                        <a:rPr kumimoji="1" lang="ja-JP" altLang="en-US">
                          <a:solidFill>
                            <a:schemeClr val="tx1"/>
                          </a:solidFill>
                        </a:rPr>
                        <a:t>商材と想定売上規模</a:t>
                      </a:r>
                    </a:p>
                  </a:txBody>
                  <a:tcPr>
                    <a:solidFill>
                      <a:schemeClr val="bg1">
                        <a:lumMod val="85000"/>
                      </a:schemeClr>
                    </a:solidFill>
                  </a:tcPr>
                </a:tc>
                <a:extLst>
                  <a:ext uri="{0D108BD9-81ED-4DB2-BD59-A6C34878D82A}">
                    <a16:rowId xmlns:a16="http://schemas.microsoft.com/office/drawing/2014/main" val="2753663874"/>
                  </a:ext>
                </a:extLst>
              </a:tr>
              <a:tr h="542319">
                <a:tc>
                  <a:txBody>
                    <a:bodyPr/>
                    <a:lstStyle/>
                    <a:p>
                      <a:r>
                        <a:rPr kumimoji="1" lang="ja-JP" altLang="en-US" sz="1400">
                          <a:solidFill>
                            <a:schemeClr val="accent1"/>
                          </a:solidFill>
                        </a:rPr>
                        <a:t>米国オペレータ</a:t>
                      </a:r>
                      <a:r>
                        <a:rPr kumimoji="1" lang="en-US" altLang="ja-JP" sz="1400">
                          <a:solidFill>
                            <a:schemeClr val="accent1"/>
                          </a:solidFill>
                        </a:rPr>
                        <a:t>A</a:t>
                      </a:r>
                      <a:r>
                        <a:rPr kumimoji="1" lang="ja-JP" altLang="en-US" sz="1400">
                          <a:solidFill>
                            <a:schemeClr val="accent1"/>
                          </a:solidFill>
                        </a:rPr>
                        <a:t>社</a:t>
                      </a:r>
                    </a:p>
                  </a:txBody>
                  <a:tcPr/>
                </a:tc>
                <a:tc>
                  <a:txBody>
                    <a:bodyPr/>
                    <a:lstStyle/>
                    <a:p>
                      <a:r>
                        <a:rPr kumimoji="1" lang="ja-JP" altLang="en-US" sz="1400">
                          <a:solidFill>
                            <a:schemeClr val="accent1"/>
                          </a:solidFill>
                        </a:rPr>
                        <a:t>通信事業者</a:t>
                      </a:r>
                    </a:p>
                  </a:txBody>
                  <a:tcPr/>
                </a:tc>
                <a:tc>
                  <a:txBody>
                    <a:bodyPr/>
                    <a:lstStyle/>
                    <a:p>
                      <a:r>
                        <a:rPr kumimoji="1" lang="ja-JP" altLang="en-US" sz="1400">
                          <a:solidFill>
                            <a:schemeClr val="accent1"/>
                          </a:solidFill>
                        </a:rPr>
                        <a:t>米国内</a:t>
                      </a:r>
                    </a:p>
                  </a:txBody>
                  <a:tcPr/>
                </a:tc>
                <a:tc>
                  <a:txBody>
                    <a:bodyPr/>
                    <a:lstStyle/>
                    <a:p>
                      <a:r>
                        <a:rPr kumimoji="1" lang="en-US" altLang="ja-JP" sz="1400">
                          <a:solidFill>
                            <a:schemeClr val="accent1"/>
                          </a:solidFill>
                        </a:rPr>
                        <a:t>20XX</a:t>
                      </a:r>
                      <a:r>
                        <a:rPr kumimoji="1" lang="ja-JP" altLang="en-US" sz="1400">
                          <a:solidFill>
                            <a:schemeClr val="accent1"/>
                          </a:solidFill>
                        </a:rPr>
                        <a:t>年：</a:t>
                      </a:r>
                      <a:r>
                        <a:rPr kumimoji="1" lang="en-US" altLang="ja-JP" sz="1400">
                          <a:solidFill>
                            <a:schemeClr val="accent1"/>
                          </a:solidFill>
                        </a:rPr>
                        <a:t>5</a:t>
                      </a:r>
                      <a:r>
                        <a:rPr kumimoji="1" lang="ja-JP" altLang="en-US" sz="1400">
                          <a:solidFill>
                            <a:schemeClr val="accent1"/>
                          </a:solidFill>
                        </a:rPr>
                        <a:t>億　（基地局の通信制御ソフト）</a:t>
                      </a:r>
                      <a:endParaRPr kumimoji="1" lang="en-US" altLang="ja-JP" sz="1400">
                        <a:solidFill>
                          <a:schemeClr val="accent1"/>
                        </a:solidFill>
                      </a:endParaRPr>
                    </a:p>
                    <a:p>
                      <a:r>
                        <a:rPr kumimoji="1" lang="en-US" altLang="ja-JP" sz="1400">
                          <a:solidFill>
                            <a:schemeClr val="accent1"/>
                          </a:solidFill>
                        </a:rPr>
                        <a:t> </a:t>
                      </a:r>
                      <a:r>
                        <a:rPr kumimoji="1" lang="ja-JP" altLang="en-US" sz="1400">
                          <a:solidFill>
                            <a:schemeClr val="accent1"/>
                          </a:solidFill>
                        </a:rPr>
                        <a:t>　　　　</a:t>
                      </a:r>
                      <a:r>
                        <a:rPr kumimoji="1" lang="en-US" altLang="ja-JP" sz="1400">
                          <a:solidFill>
                            <a:schemeClr val="accent1"/>
                          </a:solidFill>
                        </a:rPr>
                        <a:t>10</a:t>
                      </a:r>
                      <a:r>
                        <a:rPr kumimoji="1" lang="ja-JP" altLang="en-US" sz="1400">
                          <a:solidFill>
                            <a:schemeClr val="accent1"/>
                          </a:solidFill>
                        </a:rPr>
                        <a:t>億　（ネットワーク監視システム一式）</a:t>
                      </a:r>
                      <a:endParaRPr kumimoji="1" lang="en-US" altLang="ja-JP" sz="1400">
                        <a:solidFill>
                          <a:schemeClr val="accent1"/>
                        </a:solidFill>
                      </a:endParaRPr>
                    </a:p>
                    <a:p>
                      <a:r>
                        <a:rPr kumimoji="1" lang="en-US" altLang="ja-JP" sz="1400">
                          <a:solidFill>
                            <a:schemeClr val="accent1"/>
                          </a:solidFill>
                        </a:rPr>
                        <a:t>20XX</a:t>
                      </a:r>
                      <a:r>
                        <a:rPr kumimoji="1" lang="ja-JP" altLang="en-US" sz="1400">
                          <a:solidFill>
                            <a:schemeClr val="accent1"/>
                          </a:solidFill>
                        </a:rPr>
                        <a:t>年：</a:t>
                      </a:r>
                      <a:endParaRPr kumimoji="1" lang="en-US" altLang="ja-JP" sz="1400">
                        <a:solidFill>
                          <a:schemeClr val="accent1"/>
                        </a:solidFill>
                      </a:endParaRPr>
                    </a:p>
                  </a:txBody>
                  <a:tcPr/>
                </a:tc>
                <a:extLst>
                  <a:ext uri="{0D108BD9-81ED-4DB2-BD59-A6C34878D82A}">
                    <a16:rowId xmlns:a16="http://schemas.microsoft.com/office/drawing/2014/main" val="1762861609"/>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878321055"/>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1745791592"/>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dirty="0">
                        <a:solidFill>
                          <a:schemeClr val="accent1"/>
                        </a:solidFill>
                      </a:endParaRPr>
                    </a:p>
                  </a:txBody>
                  <a:tcPr/>
                </a:tc>
                <a:extLst>
                  <a:ext uri="{0D108BD9-81ED-4DB2-BD59-A6C34878D82A}">
                    <a16:rowId xmlns:a16="http://schemas.microsoft.com/office/drawing/2014/main" val="1183581339"/>
                  </a:ext>
                </a:extLst>
              </a:tr>
            </a:tbl>
          </a:graphicData>
        </a:graphic>
      </p:graphicFrame>
    </p:spTree>
    <p:extLst>
      <p:ext uri="{BB962C8B-B14F-4D97-AF65-F5344CB8AC3E}">
        <p14:creationId xmlns:p14="http://schemas.microsoft.com/office/powerpoint/2010/main" val="1393684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08C1D2-597A-9A9B-3DEE-205A5F62E95A}"/>
              </a:ext>
            </a:extLst>
          </p:cNvPr>
          <p:cNvSpPr txBox="1"/>
          <p:nvPr/>
        </p:nvSpPr>
        <p:spPr>
          <a:xfrm>
            <a:off x="413157" y="145350"/>
            <a:ext cx="8038633" cy="1077218"/>
          </a:xfrm>
          <a:prstGeom prst="rect">
            <a:avLst/>
          </a:prstGeom>
          <a:noFill/>
        </p:spPr>
        <p:txBody>
          <a:bodyPr wrap="square" rtlCol="0">
            <a:spAutoFit/>
          </a:bodyPr>
          <a:lstStyle/>
          <a:p>
            <a:pPr marL="179388">
              <a:spcBef>
                <a:spcPts val="600"/>
              </a:spcBef>
            </a:pPr>
            <a:r>
              <a:rPr lang="ja-JP" altLang="en-US" b="1" dirty="0"/>
              <a:t>２</a:t>
            </a:r>
            <a:r>
              <a:rPr lang="en-US" altLang="ja-JP" b="1" dirty="0"/>
              <a:t>-</a:t>
            </a:r>
            <a:r>
              <a:rPr lang="ja-JP" altLang="en-US" b="1" dirty="0"/>
              <a:t>２　事業内容、競争優位性</a:t>
            </a:r>
          </a:p>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概要</a:t>
            </a:r>
          </a:p>
          <a:p>
            <a:pPr marL="717550">
              <a:spcBef>
                <a:spcPts val="600"/>
              </a:spcBef>
            </a:pPr>
            <a:r>
              <a:rPr lang="ja-JP" altLang="en-US" dirty="0">
                <a:solidFill>
                  <a:schemeClr val="accent1"/>
                </a:solidFill>
              </a:rPr>
              <a:t>＜２</a:t>
            </a:r>
            <a:r>
              <a:rPr lang="en-US" altLang="ja-JP" dirty="0">
                <a:solidFill>
                  <a:schemeClr val="accent1"/>
                </a:solidFill>
              </a:rPr>
              <a:t>-</a:t>
            </a:r>
            <a:r>
              <a:rPr lang="ja-JP" altLang="en-US" dirty="0">
                <a:solidFill>
                  <a:schemeClr val="accent1"/>
                </a:solidFill>
              </a:rPr>
              <a:t>２</a:t>
            </a:r>
            <a:r>
              <a:rPr lang="en-US" altLang="ja-JP" dirty="0">
                <a:solidFill>
                  <a:schemeClr val="accent1"/>
                </a:solidFill>
              </a:rPr>
              <a:t>-</a:t>
            </a:r>
            <a:r>
              <a:rPr lang="ja-JP" altLang="en-US" dirty="0">
                <a:solidFill>
                  <a:schemeClr val="accent1"/>
                </a:solidFill>
              </a:rPr>
              <a:t>２～２</a:t>
            </a:r>
            <a:r>
              <a:rPr lang="en-US" altLang="ja-JP" dirty="0">
                <a:solidFill>
                  <a:schemeClr val="accent1"/>
                </a:solidFill>
              </a:rPr>
              <a:t>-</a:t>
            </a:r>
            <a:r>
              <a:rPr lang="ja-JP" altLang="en-US" dirty="0">
                <a:solidFill>
                  <a:schemeClr val="accent1"/>
                </a:solidFill>
              </a:rPr>
              <a:t>２</a:t>
            </a:r>
            <a:r>
              <a:rPr lang="en-US" altLang="ja-JP" dirty="0">
                <a:solidFill>
                  <a:schemeClr val="accent1"/>
                </a:solidFill>
              </a:rPr>
              <a:t>-</a:t>
            </a:r>
            <a:r>
              <a:rPr lang="ja-JP" altLang="en-US" dirty="0">
                <a:solidFill>
                  <a:schemeClr val="accent1"/>
                </a:solidFill>
              </a:rPr>
              <a:t>５の概要について記載する＞</a:t>
            </a:r>
          </a:p>
        </p:txBody>
      </p:sp>
      <p:sp>
        <p:nvSpPr>
          <p:cNvPr id="3" name="四角形吹き出し 18">
            <a:extLst>
              <a:ext uri="{FF2B5EF4-FFF2-40B4-BE49-F238E27FC236}">
                <a16:creationId xmlns:a16="http://schemas.microsoft.com/office/drawing/2014/main" id="{2E4DEAE7-F0C1-354C-AD58-E7E9F6006604}"/>
              </a:ext>
            </a:extLst>
          </p:cNvPr>
          <p:cNvSpPr/>
          <p:nvPr/>
        </p:nvSpPr>
        <p:spPr>
          <a:xfrm>
            <a:off x="5519583" y="2202683"/>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8F76E840-F1A7-1205-837A-561665A968B1}"/>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2">
            <a:extLst>
              <a:ext uri="{FF2B5EF4-FFF2-40B4-BE49-F238E27FC236}">
                <a16:creationId xmlns:a16="http://schemas.microsoft.com/office/drawing/2014/main" id="{30168AFE-3CF8-4FE6-8841-FF2E28C1C0C1}"/>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 name="四角形吹き出し 18">
            <a:extLst>
              <a:ext uri="{FF2B5EF4-FFF2-40B4-BE49-F238E27FC236}">
                <a16:creationId xmlns:a16="http://schemas.microsoft.com/office/drawing/2014/main" id="{79CC5279-53F7-1EF1-0BB6-F0B2632A7591}"/>
              </a:ext>
            </a:extLst>
          </p:cNvPr>
          <p:cNvSpPr/>
          <p:nvPr/>
        </p:nvSpPr>
        <p:spPr>
          <a:xfrm>
            <a:off x="4190590" y="301057"/>
            <a:ext cx="3643986" cy="369332"/>
          </a:xfrm>
          <a:prstGeom prst="wedgeRectCallout">
            <a:avLst>
              <a:gd name="adj1" fmla="val -60525"/>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1939710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08C1D2-597A-9A9B-3DEE-205A5F62E95A}"/>
              </a:ext>
            </a:extLst>
          </p:cNvPr>
          <p:cNvSpPr txBox="1"/>
          <p:nvPr/>
        </p:nvSpPr>
        <p:spPr>
          <a:xfrm>
            <a:off x="413157" y="145350"/>
            <a:ext cx="11172085" cy="1000274"/>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事業内容</a:t>
            </a:r>
          </a:p>
          <a:p>
            <a:pPr marL="717550">
              <a:spcBef>
                <a:spcPts val="600"/>
              </a:spcBef>
            </a:pPr>
            <a:r>
              <a:rPr lang="ja-JP" altLang="en-US" dirty="0">
                <a:solidFill>
                  <a:schemeClr val="accent1"/>
                </a:solidFill>
              </a:rPr>
              <a:t>＜２</a:t>
            </a:r>
            <a:r>
              <a:rPr lang="en-US" altLang="ja-JP" dirty="0">
                <a:solidFill>
                  <a:schemeClr val="accent1"/>
                </a:solidFill>
              </a:rPr>
              <a:t>-</a:t>
            </a:r>
            <a:r>
              <a:rPr lang="ja-JP" altLang="en-US" dirty="0">
                <a:solidFill>
                  <a:schemeClr val="accent1"/>
                </a:solidFill>
              </a:rPr>
              <a:t>１</a:t>
            </a:r>
            <a:r>
              <a:rPr lang="en-US" altLang="ja-JP" dirty="0">
                <a:solidFill>
                  <a:schemeClr val="accent1"/>
                </a:solidFill>
              </a:rPr>
              <a:t>-</a:t>
            </a:r>
            <a:r>
              <a:rPr lang="ja-JP" altLang="en-US" dirty="0">
                <a:solidFill>
                  <a:schemeClr val="accent1"/>
                </a:solidFill>
              </a:rPr>
              <a:t>２及び２</a:t>
            </a:r>
            <a:r>
              <a:rPr lang="en-US" altLang="ja-JP" dirty="0">
                <a:solidFill>
                  <a:schemeClr val="accent1"/>
                </a:solidFill>
              </a:rPr>
              <a:t>-</a:t>
            </a:r>
            <a:r>
              <a:rPr lang="ja-JP" altLang="en-US" dirty="0">
                <a:solidFill>
                  <a:schemeClr val="accent1"/>
                </a:solidFill>
              </a:rPr>
              <a:t>１</a:t>
            </a:r>
            <a:r>
              <a:rPr lang="en-US" altLang="ja-JP" dirty="0">
                <a:solidFill>
                  <a:schemeClr val="accent1"/>
                </a:solidFill>
              </a:rPr>
              <a:t>-</a:t>
            </a:r>
            <a:r>
              <a:rPr lang="ja-JP" altLang="en-US" dirty="0">
                <a:solidFill>
                  <a:schemeClr val="accent1"/>
                </a:solidFill>
              </a:rPr>
              <a:t>３で記載の商材を核としてどのような事業を行うのか、２</a:t>
            </a:r>
            <a:r>
              <a:rPr lang="en-US" altLang="ja-JP" dirty="0">
                <a:solidFill>
                  <a:schemeClr val="accent1"/>
                </a:solidFill>
              </a:rPr>
              <a:t>-</a:t>
            </a:r>
            <a:r>
              <a:rPr lang="ja-JP" altLang="en-US" dirty="0">
                <a:solidFill>
                  <a:schemeClr val="accent1"/>
                </a:solidFill>
              </a:rPr>
              <a:t>２</a:t>
            </a:r>
            <a:r>
              <a:rPr lang="en-US" altLang="ja-JP" dirty="0">
                <a:solidFill>
                  <a:schemeClr val="accent1"/>
                </a:solidFill>
              </a:rPr>
              <a:t>-</a:t>
            </a:r>
            <a:r>
              <a:rPr lang="ja-JP" altLang="en-US" dirty="0">
                <a:solidFill>
                  <a:schemeClr val="accent1"/>
                </a:solidFill>
              </a:rPr>
              <a:t>３以降の内容にも基づき、事業内容を記載する＞</a:t>
            </a:r>
          </a:p>
        </p:txBody>
      </p:sp>
      <p:sp>
        <p:nvSpPr>
          <p:cNvPr id="3" name="四角形吹き出し 18">
            <a:extLst>
              <a:ext uri="{FF2B5EF4-FFF2-40B4-BE49-F238E27FC236}">
                <a16:creationId xmlns:a16="http://schemas.microsoft.com/office/drawing/2014/main" id="{2E4DEAE7-F0C1-354C-AD58-E7E9F6006604}"/>
              </a:ext>
            </a:extLst>
          </p:cNvPr>
          <p:cNvSpPr/>
          <p:nvPr/>
        </p:nvSpPr>
        <p:spPr>
          <a:xfrm>
            <a:off x="5519583" y="2202683"/>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8F76E840-F1A7-1205-837A-561665A968B1}"/>
              </a:ext>
            </a:extLst>
          </p:cNvPr>
          <p:cNvSpPr/>
          <p:nvPr/>
        </p:nvSpPr>
        <p:spPr>
          <a:xfrm>
            <a:off x="1031186" y="475013"/>
            <a:ext cx="10554056" cy="623763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2">
            <a:extLst>
              <a:ext uri="{FF2B5EF4-FFF2-40B4-BE49-F238E27FC236}">
                <a16:creationId xmlns:a16="http://schemas.microsoft.com/office/drawing/2014/main" id="{30168AFE-3CF8-4FE6-8841-FF2E28C1C0C1}"/>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 name="四角形吹き出し 18">
            <a:extLst>
              <a:ext uri="{FF2B5EF4-FFF2-40B4-BE49-F238E27FC236}">
                <a16:creationId xmlns:a16="http://schemas.microsoft.com/office/drawing/2014/main" id="{7E62AE08-9386-0649-C89D-EAC5B021684C}"/>
              </a:ext>
            </a:extLst>
          </p:cNvPr>
          <p:cNvSpPr/>
          <p:nvPr/>
        </p:nvSpPr>
        <p:spPr>
          <a:xfrm>
            <a:off x="3430570" y="105681"/>
            <a:ext cx="3643986" cy="369332"/>
          </a:xfrm>
          <a:prstGeom prst="wedgeRectCallout">
            <a:avLst>
              <a:gd name="adj1" fmla="val -63132"/>
              <a:gd name="adj2" fmla="val 63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3472381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78F5E97-9A88-DA4C-443A-A238FC572606}"/>
              </a:ext>
            </a:extLst>
          </p:cNvPr>
          <p:cNvSpPr txBox="1"/>
          <p:nvPr/>
        </p:nvSpPr>
        <p:spPr>
          <a:xfrm>
            <a:off x="413157" y="259127"/>
            <a:ext cx="11166395" cy="6124754"/>
          </a:xfrm>
          <a:prstGeom prst="rect">
            <a:avLst/>
          </a:prstGeom>
          <a:noFill/>
        </p:spPr>
        <p:txBody>
          <a:bodyPr wrap="square" rtlCol="0">
            <a:spAutoFit/>
          </a:bodyPr>
          <a:lstStyle/>
          <a:p>
            <a:pPr marL="896938" indent="-538163">
              <a:spcBef>
                <a:spcPts val="600"/>
              </a:spcBef>
            </a:pPr>
            <a:r>
              <a:rPr lang="ja-JP" altLang="en-US" b="1" dirty="0"/>
              <a:t>２</a:t>
            </a:r>
            <a:r>
              <a:rPr lang="en-US" altLang="ja-JP" b="1" dirty="0"/>
              <a:t>-</a:t>
            </a:r>
            <a:r>
              <a:rPr lang="ja-JP" altLang="en-US" b="1" dirty="0"/>
              <a:t>２</a:t>
            </a:r>
            <a:r>
              <a:rPr lang="en-US" altLang="ja-JP" b="1" dirty="0"/>
              <a:t>-</a:t>
            </a:r>
            <a:r>
              <a:rPr lang="ja-JP" altLang="en-US" b="1" dirty="0"/>
              <a:t>３　既存製品や競合他社等と比較した競争力・優位性</a:t>
            </a:r>
          </a:p>
          <a:p>
            <a:pPr marL="952500" indent="-234950">
              <a:spcBef>
                <a:spcPts val="600"/>
              </a:spcBef>
            </a:pPr>
            <a:r>
              <a:rPr lang="ja-JP" altLang="en-US" dirty="0">
                <a:solidFill>
                  <a:schemeClr val="accent1"/>
                </a:solidFill>
              </a:rPr>
              <a:t>＜研究開発の成果によって提供する商材（ハード、ソフト、サービスなど）が顧客に対して、</a:t>
            </a:r>
            <a:r>
              <a:rPr lang="ja-JP" altLang="ja-JP" dirty="0">
                <a:solidFill>
                  <a:schemeClr val="accent1"/>
                </a:solidFill>
              </a:rPr>
              <a:t>自社</a:t>
            </a:r>
            <a:r>
              <a:rPr lang="en-US" altLang="ja-JP" dirty="0">
                <a:solidFill>
                  <a:schemeClr val="accent1"/>
                </a:solidFill>
              </a:rPr>
              <a:t>/</a:t>
            </a:r>
            <a:r>
              <a:rPr lang="ja-JP" altLang="ja-JP" dirty="0">
                <a:solidFill>
                  <a:schemeClr val="accent1"/>
                </a:solidFill>
              </a:rPr>
              <a:t>競合他社の提供する</a:t>
            </a:r>
            <a:r>
              <a:rPr lang="ja-JP" altLang="en-US" dirty="0">
                <a:solidFill>
                  <a:schemeClr val="accent1"/>
                </a:solidFill>
              </a:rPr>
              <a:t>既存の製品・サービスに比して十分な顧客価値を提供し、国内市場に加え海外市場においても競争力や優位性を有している／有することが期待されるか（例：収容能力が</a:t>
            </a:r>
            <a:r>
              <a:rPr lang="en-US" altLang="ja-JP" dirty="0">
                <a:solidFill>
                  <a:schemeClr val="accent1"/>
                </a:solidFill>
              </a:rPr>
              <a:t>2</a:t>
            </a:r>
            <a:r>
              <a:rPr lang="ja-JP" altLang="en-US" dirty="0">
                <a:solidFill>
                  <a:schemeClr val="accent1"/>
                </a:solidFill>
              </a:rPr>
              <a:t>倍等）、競争力や優位性を持続させるために行っている取組・工夫、他グループと比して競争優位性を持つための仲間作りに係る取組（例：キープレイヤーへの出資、フォーラム（デファクト標準、市場普及のための国際団体の設立など）等の活用等の手段、時期）等について具体的な数字、実績、計画等を記載する。</a:t>
            </a:r>
            <a:r>
              <a:rPr lang="ja-JP" altLang="en-US" b="1" dirty="0">
                <a:solidFill>
                  <a:schemeClr val="accent1"/>
                </a:solidFill>
              </a:rPr>
              <a:t>特に競合他社については、当該競合社の「現状」と比較するのではなく、競合社も一定の時間を経て研究開発がなされ、技術が進歩することを想定して記載する</a:t>
            </a:r>
            <a:r>
              <a:rPr lang="ja-JP" altLang="en-US" dirty="0">
                <a:solidFill>
                  <a:schemeClr val="accent1"/>
                </a:solidFill>
              </a:rPr>
              <a:t>＞</a:t>
            </a:r>
            <a:endParaRPr lang="en-US" altLang="ja-JP" dirty="0">
              <a:solidFill>
                <a:schemeClr val="accent1"/>
              </a:solidFill>
            </a:endParaRPr>
          </a:p>
          <a:p>
            <a:pPr marL="952500" indent="-234950">
              <a:spcBef>
                <a:spcPts val="600"/>
              </a:spcBef>
            </a:pPr>
            <a:r>
              <a:rPr lang="ja-JP" altLang="en-US" dirty="0">
                <a:solidFill>
                  <a:schemeClr val="accent1"/>
                </a:solidFill>
              </a:rPr>
              <a:t>＜文章に入れてほしい内容＞</a:t>
            </a:r>
            <a:endParaRPr lang="en-US" altLang="ja-JP" dirty="0">
              <a:solidFill>
                <a:schemeClr val="accent1"/>
              </a:solidFill>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市場の競争優位の源泉が今日と将来（いつの時点か明記）でどう変化すると見立てているのか？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その中で、自社の競争優位はどこで構築可能と考えているのか？</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それは競合がどういう取組を進めている（来る）という前提によるのか</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顧客基盤、営業力、商流（有している顧客とその顧客基盤の優位性を確保する営業力、商流）</a:t>
            </a: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顧客提供価値（顧客が感じる価値、具体的には顧客事業への定量的な効果）</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952500" marR="0" lvl="0" indent="-2349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lang="ja-JP" altLang="en-US" dirty="0">
                <a:solidFill>
                  <a:srgbClr val="4472C4"/>
                </a:solidFill>
                <a:latin typeface="游ゴシック" panose="020F0502020204030204"/>
                <a:ea typeface="游ゴシック" panose="020B0400000000000000" pitchFamily="50" charset="-128"/>
              </a:rPr>
              <a:t>表や図などで示してほしい内容（例）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どの要素が競争軸の中心になると思っているのか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将来という時間軸をいつとおいているのか、明確にする</a:t>
            </a:r>
            <a:endParaRPr lang="en-US" altLang="ja-JP" dirty="0">
              <a:solidFill>
                <a:schemeClr val="accent1"/>
              </a:solidFill>
              <a:latin typeface="游ゴシック" panose="020F0502020204030204"/>
              <a:ea typeface="游ゴシック" panose="020B0400000000000000" pitchFamily="50" charset="-128"/>
            </a:endParaRPr>
          </a:p>
        </p:txBody>
      </p:sp>
      <p:sp>
        <p:nvSpPr>
          <p:cNvPr id="4" name="正方形/長方形 3">
            <a:extLst>
              <a:ext uri="{FF2B5EF4-FFF2-40B4-BE49-F238E27FC236}">
                <a16:creationId xmlns:a16="http://schemas.microsoft.com/office/drawing/2014/main" id="{398C72C8-CF29-3BB5-AEF7-82B83DAF7CDA}"/>
              </a:ext>
            </a:extLst>
          </p:cNvPr>
          <p:cNvSpPr/>
          <p:nvPr/>
        </p:nvSpPr>
        <p:spPr>
          <a:xfrm>
            <a:off x="1024068" y="579685"/>
            <a:ext cx="10554056" cy="601918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2">
            <a:extLst>
              <a:ext uri="{FF2B5EF4-FFF2-40B4-BE49-F238E27FC236}">
                <a16:creationId xmlns:a16="http://schemas.microsoft.com/office/drawing/2014/main" id="{9FA81E3B-4AE6-4541-9E4F-EE0E73730FEC}"/>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46604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C40BFF3-4C92-125F-0670-28BEB72A8923}"/>
              </a:ext>
            </a:extLst>
          </p:cNvPr>
          <p:cNvSpPr txBox="1"/>
          <p:nvPr/>
        </p:nvSpPr>
        <p:spPr>
          <a:xfrm>
            <a:off x="413157" y="145350"/>
            <a:ext cx="11166395" cy="6709529"/>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b="1" dirty="0">
                <a:solidFill>
                  <a:prstClr val="black"/>
                </a:solidFill>
                <a:latin typeface="游ゴシック" panose="020F0502020204030204"/>
                <a:ea typeface="游ゴシック" panose="020B0400000000000000" pitchFamily="50" charset="-128"/>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　市場獲得に向けたビジネスモデル</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927100" indent="-209550">
              <a:spcBef>
                <a:spcPts val="600"/>
              </a:spcBef>
            </a:pPr>
            <a:r>
              <a:rPr lang="ja-JP" altLang="en-US" sz="1400" dirty="0">
                <a:solidFill>
                  <a:schemeClr val="accent1"/>
                </a:solidFill>
              </a:rPr>
              <a:t>＜提案者のビジネス上のリソース（海外拠点）や提案者の協業先、ビジネス上のアライアンス、フォーラム等に基づき、どのようにそれらを活用してどのように顧客に訴求し、商流やサプライチェーンをどのように確保して、市場獲得に向けたビジネスモデルを構築するかを記載する。（例えば、サブスクリプション、エコシステムなどの単純に抽象化または図式化した事業構造を記載いただくなども考えられる）将来想定する協業先やアライアンス、フォーラムを活用するのであれば、その協業やアライアンスの締結時期、フォーラムへの参加時期も情報として含めること＞</a:t>
            </a:r>
            <a:endParaRPr lang="en-US" altLang="ja-JP" sz="1400" dirty="0">
              <a:solidFill>
                <a:schemeClr val="accent1"/>
              </a:solidFill>
            </a:endParaRPr>
          </a:p>
          <a:p>
            <a:pPr marL="927100" indent="-209550">
              <a:spcBef>
                <a:spcPts val="600"/>
              </a:spcBef>
            </a:pPr>
            <a:r>
              <a:rPr lang="ja-JP" altLang="en-US" sz="1400" dirty="0"/>
              <a:t>（１）提案者のビジネス上のリソース（海外拠点等を含む）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（２）協業先のビジネス上のリソース（海外拠点等を含む）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（３）提案者と協業先のビジネス上のアライアンス</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（予定）（締結時期：○年○月）</a:t>
            </a:r>
          </a:p>
          <a:p>
            <a:pPr marL="927100" indent="-209550">
              <a:spcBef>
                <a:spcPts val="600"/>
              </a:spcBef>
            </a:pPr>
            <a:r>
              <a:rPr lang="ja-JP" altLang="en-US" sz="1400" dirty="0"/>
              <a:t>（４）関連する企業フォーラム</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（予定）（参画時期：○年○月）</a:t>
            </a:r>
          </a:p>
          <a:p>
            <a:pPr marL="927100" indent="-209550">
              <a:spcBef>
                <a:spcPts val="600"/>
              </a:spcBef>
            </a:pPr>
            <a:r>
              <a:rPr lang="ja-JP" altLang="en-US" sz="1400" dirty="0">
                <a:solidFill>
                  <a:schemeClr val="accent1"/>
                </a:solidFill>
              </a:rPr>
              <a:t>（５）（その他）</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a:t>
            </a:r>
          </a:p>
          <a:p>
            <a:pPr marL="927100" indent="-209550">
              <a:spcBef>
                <a:spcPts val="600"/>
              </a:spcBef>
            </a:pPr>
            <a:r>
              <a:rPr lang="ja-JP" altLang="en-US" sz="1400" dirty="0"/>
              <a:t>（６）（１）～（</a:t>
            </a:r>
            <a:r>
              <a:rPr lang="en-US" altLang="ja-JP" sz="1400" dirty="0"/>
              <a:t>…</a:t>
            </a:r>
            <a:r>
              <a:rPr lang="ja-JP" altLang="en-US" sz="1400" dirty="0"/>
              <a:t>）を活用してどのように顧客に訴求し、商流やサプライチェーンをどのように確保して、市場獲得に向けたビジネスモデルを構築するか</a:t>
            </a:r>
          </a:p>
          <a:p>
            <a:pPr marL="1433513" indent="-358775">
              <a:spcBef>
                <a:spcPts val="600"/>
              </a:spcBef>
              <a:buFont typeface="Wingdings" panose="05000000000000000000" pitchFamily="2" charset="2"/>
              <a:buChar char="l"/>
            </a:pPr>
            <a:r>
              <a:rPr lang="en-US" altLang="ja-JP" sz="1400" dirty="0">
                <a:solidFill>
                  <a:schemeClr val="accent1"/>
                </a:solidFill>
              </a:rPr>
              <a:t>XXX</a:t>
            </a:r>
            <a:endParaRPr lang="en-US" altLang="ja-JP" sz="1600" dirty="0">
              <a:solidFill>
                <a:schemeClr val="accent1"/>
              </a:solidFill>
            </a:endParaRPr>
          </a:p>
        </p:txBody>
      </p:sp>
      <p:sp>
        <p:nvSpPr>
          <p:cNvPr id="3" name="四角形吹き出し 18">
            <a:extLst>
              <a:ext uri="{FF2B5EF4-FFF2-40B4-BE49-F238E27FC236}">
                <a16:creationId xmlns:a16="http://schemas.microsoft.com/office/drawing/2014/main" id="{5319D27E-B1AF-D004-5E68-7B955215AC55}"/>
              </a:ext>
            </a:extLst>
          </p:cNvPr>
          <p:cNvSpPr/>
          <p:nvPr/>
        </p:nvSpPr>
        <p:spPr>
          <a:xfrm>
            <a:off x="7075006" y="236293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EB167213-9E0D-DA69-417C-A241EDFFB915}"/>
              </a:ext>
            </a:extLst>
          </p:cNvPr>
          <p:cNvSpPr/>
          <p:nvPr/>
        </p:nvSpPr>
        <p:spPr>
          <a:xfrm>
            <a:off x="1031186" y="478564"/>
            <a:ext cx="10554056" cy="623408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2">
            <a:extLst>
              <a:ext uri="{FF2B5EF4-FFF2-40B4-BE49-F238E27FC236}">
                <a16:creationId xmlns:a16="http://schemas.microsoft.com/office/drawing/2014/main" id="{5E52BB5E-AFEF-498B-A4D2-EFD675C6AE17}"/>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4190062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259127"/>
            <a:ext cx="11166395" cy="6278642"/>
          </a:xfrm>
          <a:prstGeom prst="rect">
            <a:avLst/>
          </a:prstGeom>
          <a:noFill/>
        </p:spPr>
        <p:txBody>
          <a:bodyPr wrap="square" rtlCol="0">
            <a:spAutoFit/>
          </a:bodyPr>
          <a:lstStyle/>
          <a:p>
            <a:pPr marL="896938" indent="-538163">
              <a:spcBef>
                <a:spcPts val="600"/>
              </a:spcBef>
            </a:pPr>
            <a:r>
              <a:rPr lang="ja-JP" altLang="en-US" b="1" dirty="0"/>
              <a:t>２</a:t>
            </a:r>
            <a:r>
              <a:rPr lang="en-US" altLang="ja-JP" b="1" dirty="0"/>
              <a:t>-</a:t>
            </a:r>
            <a:r>
              <a:rPr lang="ja-JP" altLang="en-US" b="1" dirty="0"/>
              <a:t>２</a:t>
            </a:r>
            <a:r>
              <a:rPr lang="en-US" altLang="ja-JP" b="1" dirty="0"/>
              <a:t>-</a:t>
            </a:r>
            <a:r>
              <a:rPr lang="ja-JP" altLang="en-US" b="1" dirty="0"/>
              <a:t>５　知財・標準化戦略</a:t>
            </a:r>
          </a:p>
          <a:p>
            <a:pPr marL="927100" indent="-209550">
              <a:spcBef>
                <a:spcPts val="600"/>
              </a:spcBef>
            </a:pPr>
            <a:r>
              <a:rPr lang="ja-JP" altLang="en-US" dirty="0">
                <a:solidFill>
                  <a:schemeClr val="accent1"/>
                </a:solidFill>
              </a:rPr>
              <a:t>＜研究開発成果の事業化・海外展開や、製品・サービスの競争優位性の確保に向けた知的財産の活用や標準化等の方策について、競争優位性を確保するために知財に関してどのような方策を採るのか、また自社ビジネスの市場を開拓／拡大するためにどのような標準化に関する方策を採るのかについて、具体的な取組方法・戦略をそれぞれ記載する＞</a:t>
            </a:r>
            <a:endParaRPr lang="en-US" altLang="ja-JP" dirty="0">
              <a:solidFill>
                <a:schemeClr val="accent1"/>
              </a:solidFill>
            </a:endParaRPr>
          </a:p>
          <a:p>
            <a:pPr marL="927100" indent="-209550">
              <a:spcBef>
                <a:spcPts val="600"/>
              </a:spcBef>
            </a:pPr>
            <a:endParaRPr lang="ja-JP" altLang="en-US" dirty="0">
              <a:solidFill>
                <a:schemeClr val="accent1"/>
              </a:solidFill>
            </a:endParaRPr>
          </a:p>
          <a:p>
            <a:pPr marL="927100" indent="-209550">
              <a:spcBef>
                <a:spcPts val="600"/>
              </a:spcBef>
            </a:pPr>
            <a:r>
              <a:rPr lang="ja-JP" altLang="en-US" dirty="0">
                <a:solidFill>
                  <a:schemeClr val="accent1"/>
                </a:solidFill>
              </a:rPr>
              <a:t>（１）知財</a:t>
            </a:r>
          </a:p>
          <a:p>
            <a:pPr marL="927100" indent="-209550">
              <a:spcBef>
                <a:spcPts val="600"/>
              </a:spcBef>
            </a:pPr>
            <a:r>
              <a:rPr lang="ja-JP" altLang="en-US" dirty="0">
                <a:solidFill>
                  <a:schemeClr val="accent1"/>
                </a:solidFill>
              </a:rPr>
              <a:t>　　自社ビジネスの市場における競争優位性確保のために、どのような知財を獲得するか又は既に有しているか</a:t>
            </a:r>
          </a:p>
          <a:p>
            <a:pPr marL="1384300" lvl="1" indent="-209550">
              <a:spcBef>
                <a:spcPts val="600"/>
              </a:spcBef>
            </a:pPr>
            <a:r>
              <a:rPr lang="en-US" altLang="ja-JP" dirty="0">
                <a:solidFill>
                  <a:schemeClr val="accent1"/>
                </a:solidFill>
              </a:rPr>
              <a:t>•	XXXX</a:t>
            </a:r>
          </a:p>
          <a:p>
            <a:pPr marL="927100" indent="-209550">
              <a:spcBef>
                <a:spcPts val="600"/>
              </a:spcBef>
            </a:pPr>
            <a:r>
              <a:rPr lang="ja-JP" altLang="en-US" dirty="0">
                <a:solidFill>
                  <a:schemeClr val="accent1"/>
                </a:solidFill>
              </a:rPr>
              <a:t>　　その優位性を保持するために各知財に関してどのような方策を採るのか（特許取得、ノウハウ　の秘匿 等）</a:t>
            </a:r>
          </a:p>
          <a:p>
            <a:pPr marL="1384300" lvl="1" indent="-209550">
              <a:spcBef>
                <a:spcPts val="600"/>
              </a:spcBef>
            </a:pPr>
            <a:r>
              <a:rPr lang="en-US" altLang="ja-JP" dirty="0">
                <a:solidFill>
                  <a:schemeClr val="accent1"/>
                </a:solidFill>
              </a:rPr>
              <a:t>•	XXXX</a:t>
            </a:r>
          </a:p>
          <a:p>
            <a:pPr marL="927100" indent="-209550">
              <a:spcBef>
                <a:spcPts val="600"/>
              </a:spcBef>
            </a:pPr>
            <a:r>
              <a:rPr lang="ja-JP" altLang="en-US" dirty="0">
                <a:solidFill>
                  <a:schemeClr val="accent1"/>
                </a:solidFill>
              </a:rPr>
              <a:t>（２）標準化</a:t>
            </a:r>
          </a:p>
          <a:p>
            <a:pPr marL="927100" indent="-209550">
              <a:spcBef>
                <a:spcPts val="600"/>
              </a:spcBef>
            </a:pPr>
            <a:r>
              <a:rPr lang="ja-JP" altLang="en-US" dirty="0">
                <a:solidFill>
                  <a:schemeClr val="accent1"/>
                </a:solidFill>
              </a:rPr>
              <a:t>　　どのように自社ビジネスの市場を開拓／拡大する狙いがあるのか</a:t>
            </a:r>
          </a:p>
          <a:p>
            <a:pPr marL="1384300" lvl="1" indent="-209550">
              <a:spcBef>
                <a:spcPts val="600"/>
              </a:spcBef>
            </a:pPr>
            <a:r>
              <a:rPr lang="en-US" altLang="ja-JP" dirty="0">
                <a:solidFill>
                  <a:schemeClr val="accent1"/>
                </a:solidFill>
              </a:rPr>
              <a:t>•	XXXX</a:t>
            </a:r>
          </a:p>
          <a:p>
            <a:pPr marL="927100" indent="-209550">
              <a:spcBef>
                <a:spcPts val="600"/>
              </a:spcBef>
            </a:pPr>
            <a:r>
              <a:rPr lang="ja-JP" altLang="en-US" dirty="0">
                <a:solidFill>
                  <a:schemeClr val="accent1"/>
                </a:solidFill>
              </a:rPr>
              <a:t>　　その市場開拓／拡大のためにどのような標準化（機器の統一化など）やルール形成（性能指標　の策定など）を行うか</a:t>
            </a:r>
          </a:p>
          <a:p>
            <a:pPr marL="1384300" lvl="1" indent="-209550">
              <a:spcBef>
                <a:spcPts val="600"/>
              </a:spcBef>
            </a:pPr>
            <a:r>
              <a:rPr lang="en-US" altLang="ja-JP" dirty="0">
                <a:solidFill>
                  <a:schemeClr val="accent1"/>
                </a:solidFill>
              </a:rPr>
              <a:t>•	XXXX</a:t>
            </a:r>
          </a:p>
        </p:txBody>
      </p:sp>
      <p:sp>
        <p:nvSpPr>
          <p:cNvPr id="6" name="四角形吹き出し 18">
            <a:extLst>
              <a:ext uri="{FF2B5EF4-FFF2-40B4-BE49-F238E27FC236}">
                <a16:creationId xmlns:a16="http://schemas.microsoft.com/office/drawing/2014/main" id="{984748CF-7661-F7B6-CD97-CAD4F8155189}"/>
              </a:ext>
            </a:extLst>
          </p:cNvPr>
          <p:cNvSpPr/>
          <p:nvPr/>
        </p:nvSpPr>
        <p:spPr>
          <a:xfrm>
            <a:off x="6119977" y="193536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スライド番号プレースホルダー 2">
            <a:extLst>
              <a:ext uri="{FF2B5EF4-FFF2-40B4-BE49-F238E27FC236}">
                <a16:creationId xmlns:a16="http://schemas.microsoft.com/office/drawing/2014/main" id="{78FFE217-718C-4647-9987-3B7D3A50D6D2}"/>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04812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4688C68-57C6-6DAF-EEC2-4E06DC8E11CF}"/>
              </a:ext>
            </a:extLst>
          </p:cNvPr>
          <p:cNvSpPr txBox="1"/>
          <p:nvPr/>
        </p:nvSpPr>
        <p:spPr>
          <a:xfrm>
            <a:off x="413157" y="145350"/>
            <a:ext cx="11166395" cy="2769989"/>
          </a:xfrm>
          <a:prstGeom prst="rect">
            <a:avLst/>
          </a:prstGeom>
          <a:noFill/>
        </p:spPr>
        <p:txBody>
          <a:bodyPr wrap="square" rtlCol="0">
            <a:spAutoFit/>
          </a:bodyPr>
          <a:lstStyle/>
          <a:p>
            <a:pPr marL="179388">
              <a:spcBef>
                <a:spcPts val="600"/>
              </a:spcBef>
            </a:pPr>
            <a:r>
              <a:rPr lang="ja-JP" altLang="en-US" b="1" dirty="0"/>
              <a:t>２</a:t>
            </a:r>
            <a:r>
              <a:rPr lang="en-US" altLang="ja-JP" b="1" dirty="0"/>
              <a:t>-</a:t>
            </a:r>
            <a:r>
              <a:rPr lang="ja-JP" altLang="en-US" b="1" dirty="0"/>
              <a:t>３　経営コミットメント・事業計画・推進体制</a:t>
            </a:r>
          </a:p>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経営コミットメント</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927100" lvl="0" indent="-212725">
              <a:spcBef>
                <a:spcPts val="600"/>
              </a:spcBef>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＜経営者等がどのように事業に関与しているか、当該事業計</a:t>
            </a:r>
            <a:r>
              <a:rPr lang="ja-JP" altLang="en-US" dirty="0">
                <a:solidFill>
                  <a:srgbClr val="4472C4"/>
                </a:solidFill>
              </a:rPr>
              <a:t>画を経営戦略上どのように位置づけているか、十分な経営資源が確保されているかについて記載する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indent="-212725">
              <a:spcBef>
                <a:spcPts val="600"/>
              </a:spcBef>
              <a:defRPr/>
            </a:pPr>
            <a:r>
              <a:rPr lang="en-US" altLang="ja-JP" dirty="0">
                <a:solidFill>
                  <a:schemeClr val="accent1"/>
                </a:solidFill>
              </a:rPr>
              <a:t>&lt;</a:t>
            </a:r>
            <a:r>
              <a:rPr lang="ja-JP" altLang="en-US" dirty="0">
                <a:solidFill>
                  <a:schemeClr val="accent1"/>
                </a:solidFill>
              </a:rPr>
              <a:t>文章に入れてほしい内容＞</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当該事業に関与している経営陣の名前及びその関与の度合い：</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経営戦略</a:t>
            </a:r>
            <a:r>
              <a:rPr lang="ja-JP" altLang="en-US" dirty="0">
                <a:solidFill>
                  <a:schemeClr val="accent1"/>
                </a:solidFill>
                <a:latin typeface="游ゴシック" panose="020F0502020204030204"/>
                <a:ea typeface="游ゴシック" panose="020B0400000000000000" pitchFamily="50" charset="-128"/>
              </a:rPr>
              <a:t>上の当該計画の位置づけ：</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経営資源の確保：</a:t>
            </a:r>
            <a:endParaRPr lang="en-US" altLang="ja-JP" dirty="0">
              <a:solidFill>
                <a:schemeClr val="accent1"/>
              </a:solidFill>
              <a:latin typeface="游ゴシック" panose="020F0502020204030204"/>
              <a:ea typeface="游ゴシック" panose="020B0400000000000000" pitchFamily="50" charset="-128"/>
            </a:endParaRPr>
          </a:p>
        </p:txBody>
      </p:sp>
      <p:sp>
        <p:nvSpPr>
          <p:cNvPr id="3" name="四角形吹き出し 18">
            <a:extLst>
              <a:ext uri="{FF2B5EF4-FFF2-40B4-BE49-F238E27FC236}">
                <a16:creationId xmlns:a16="http://schemas.microsoft.com/office/drawing/2014/main" id="{41C75731-2CDC-BD99-0C03-839981887A89}"/>
              </a:ext>
            </a:extLst>
          </p:cNvPr>
          <p:cNvSpPr/>
          <p:nvPr/>
        </p:nvSpPr>
        <p:spPr>
          <a:xfrm>
            <a:off x="5519583" y="282035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図や線表などを使ってわかりやすく記載する。事業計画などの位置づけなどがあるのであれば、それを添付する。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2EE54F91-EDE8-AA47-1A77-B0F7B4A156B2}"/>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2">
            <a:extLst>
              <a:ext uri="{FF2B5EF4-FFF2-40B4-BE49-F238E27FC236}">
                <a16:creationId xmlns:a16="http://schemas.microsoft.com/office/drawing/2014/main" id="{8DEB6FF5-420C-4BC1-BCA5-C4BB04317AA0}"/>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 name="四角形吹き出し 18">
            <a:extLst>
              <a:ext uri="{FF2B5EF4-FFF2-40B4-BE49-F238E27FC236}">
                <a16:creationId xmlns:a16="http://schemas.microsoft.com/office/drawing/2014/main" id="{1DE6C554-3C9B-F6BC-946C-8DDC380C0BAF}"/>
              </a:ext>
            </a:extLst>
          </p:cNvPr>
          <p:cNvSpPr/>
          <p:nvPr/>
        </p:nvSpPr>
        <p:spPr>
          <a:xfrm>
            <a:off x="6116418" y="277961"/>
            <a:ext cx="3643986" cy="369332"/>
          </a:xfrm>
          <a:prstGeom prst="wedgeRectCallout">
            <a:avLst>
              <a:gd name="adj1" fmla="val -57266"/>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3050458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9761596-BB92-0D4D-11F9-9222246485AA}"/>
              </a:ext>
            </a:extLst>
          </p:cNvPr>
          <p:cNvSpPr txBox="1"/>
          <p:nvPr/>
        </p:nvSpPr>
        <p:spPr>
          <a:xfrm>
            <a:off x="413157" y="145350"/>
            <a:ext cx="11166395" cy="1554272"/>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組織内外の推進体制</a:t>
            </a:r>
          </a:p>
          <a:p>
            <a:pPr marL="965200" indent="-247650">
              <a:spcBef>
                <a:spcPts val="600"/>
              </a:spcBef>
            </a:pPr>
            <a:r>
              <a:rPr lang="ja-JP" altLang="en-US" dirty="0">
                <a:solidFill>
                  <a:schemeClr val="accent1"/>
                </a:solidFill>
              </a:rPr>
              <a:t>＜事業・研究開発・知財・標準化のそれぞれの社内の体制やその連携、他者との協業等について記載する。社内と他社の別を区別すること（例では実線が社内、点線が他社）。その際、その後の周辺環境の変化に対して、事業フィージビリティを確認するための調査検討、柔軟に事業計画の見直しを行う体制が整っているかも合わせて記載する＞</a:t>
            </a:r>
          </a:p>
        </p:txBody>
      </p:sp>
      <p:sp>
        <p:nvSpPr>
          <p:cNvPr id="3" name="四角形吹き出し 18">
            <a:extLst>
              <a:ext uri="{FF2B5EF4-FFF2-40B4-BE49-F238E27FC236}">
                <a16:creationId xmlns:a16="http://schemas.microsoft.com/office/drawing/2014/main" id="{200DFC14-0BF0-6DB5-0570-80106491A5E5}"/>
              </a:ext>
            </a:extLst>
          </p:cNvPr>
          <p:cNvSpPr/>
          <p:nvPr/>
        </p:nvSpPr>
        <p:spPr>
          <a:xfrm>
            <a:off x="7769531" y="259760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図や線表などを使ってわかりやすく記載する。社内と他社の別を区別すること（例では実線が社内、点線が他社）</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9C496B16-2701-12D5-E24A-9466407A15F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2">
            <a:extLst>
              <a:ext uri="{FF2B5EF4-FFF2-40B4-BE49-F238E27FC236}">
                <a16:creationId xmlns:a16="http://schemas.microsoft.com/office/drawing/2014/main" id="{D4FD63F8-9A86-4DAE-8805-8D534C0F17C2}"/>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2" name="正方形/長方形 31">
            <a:extLst>
              <a:ext uri="{FF2B5EF4-FFF2-40B4-BE49-F238E27FC236}">
                <a16:creationId xmlns:a16="http://schemas.microsoft.com/office/drawing/2014/main" id="{2971FC5B-D804-F3B0-84BA-97256E93D404}"/>
              </a:ext>
            </a:extLst>
          </p:cNvPr>
          <p:cNvSpPr>
            <a:spLocks noChangeArrowheads="1"/>
          </p:cNvSpPr>
          <p:nvPr/>
        </p:nvSpPr>
        <p:spPr bwMode="auto">
          <a:xfrm>
            <a:off x="1609695" y="2533040"/>
            <a:ext cx="2519680" cy="97155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代表取締役○○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3" name="正方形/長方形 32">
            <a:extLst>
              <a:ext uri="{FF2B5EF4-FFF2-40B4-BE49-F238E27FC236}">
                <a16:creationId xmlns:a16="http://schemas.microsoft.com/office/drawing/2014/main" id="{F50E2073-B0D4-B967-BB42-BEFE57C5EBA6}"/>
              </a:ext>
            </a:extLst>
          </p:cNvPr>
          <p:cNvSpPr>
            <a:spLocks noChangeArrowheads="1"/>
          </p:cNvSpPr>
          <p:nvPr/>
        </p:nvSpPr>
        <p:spPr bwMode="auto">
          <a:xfrm>
            <a:off x="2303115" y="3578748"/>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役割：事業統括、</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フィージビリティ確認のための調査検討、事業計画見直し、関係各社とりまとめ</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4" name="正方形/長方形 33">
            <a:extLst>
              <a:ext uri="{FF2B5EF4-FFF2-40B4-BE49-F238E27FC236}">
                <a16:creationId xmlns:a16="http://schemas.microsoft.com/office/drawing/2014/main" id="{B0FE40AB-494F-CC20-F9AF-6418273273F2}"/>
              </a:ext>
            </a:extLst>
          </p:cNvPr>
          <p:cNvSpPr>
            <a:spLocks noChangeArrowheads="1"/>
          </p:cNvSpPr>
          <p:nvPr/>
        </p:nvSpPr>
        <p:spPr bwMode="auto">
          <a:xfrm>
            <a:off x="2306290" y="5606453"/>
            <a:ext cx="2519680" cy="97155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共同提案者（ＣＣ社）</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役割：製品化、標準必須特許取得、標準化</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5" name="直線矢印コネクタ 34">
            <a:extLst>
              <a:ext uri="{FF2B5EF4-FFF2-40B4-BE49-F238E27FC236}">
                <a16:creationId xmlns:a16="http://schemas.microsoft.com/office/drawing/2014/main" id="{0EFDC0EB-1EB6-0A1E-8FB7-9F8E3770FA92}"/>
              </a:ext>
            </a:extLst>
          </p:cNvPr>
          <p:cNvCxnSpPr>
            <a:cxnSpLocks noChangeShapeType="1"/>
          </p:cNvCxnSpPr>
          <p:nvPr/>
        </p:nvCxnSpPr>
        <p:spPr bwMode="auto">
          <a:xfrm>
            <a:off x="1870045" y="6090958"/>
            <a:ext cx="435610" cy="1270"/>
          </a:xfrm>
          <a:prstGeom prst="straightConnector1">
            <a:avLst/>
          </a:prstGeom>
          <a:noFill/>
          <a:ln w="9525">
            <a:solidFill>
              <a:srgbClr val="000000"/>
            </a:solidFill>
            <a:round/>
            <a:headEnd/>
            <a:tailEnd/>
          </a:ln>
        </p:spPr>
      </p:cxnSp>
      <p:cxnSp>
        <p:nvCxnSpPr>
          <p:cNvPr id="36" name="直線矢印コネクタ 35">
            <a:extLst>
              <a:ext uri="{FF2B5EF4-FFF2-40B4-BE49-F238E27FC236}">
                <a16:creationId xmlns:a16="http://schemas.microsoft.com/office/drawing/2014/main" id="{478CC66F-BC0D-BF11-6A3F-88324771C042}"/>
              </a:ext>
            </a:extLst>
          </p:cNvPr>
          <p:cNvCxnSpPr>
            <a:cxnSpLocks noChangeShapeType="1"/>
          </p:cNvCxnSpPr>
          <p:nvPr/>
        </p:nvCxnSpPr>
        <p:spPr bwMode="auto">
          <a:xfrm>
            <a:off x="1873220" y="4048524"/>
            <a:ext cx="433070" cy="0"/>
          </a:xfrm>
          <a:prstGeom prst="straightConnector1">
            <a:avLst/>
          </a:prstGeom>
          <a:noFill/>
          <a:ln w="9525">
            <a:solidFill>
              <a:srgbClr val="000000"/>
            </a:solidFill>
            <a:round/>
            <a:headEnd/>
            <a:tailEnd/>
          </a:ln>
        </p:spPr>
      </p:cxnSp>
      <p:cxnSp>
        <p:nvCxnSpPr>
          <p:cNvPr id="37" name="直線コネクタ 36">
            <a:extLst>
              <a:ext uri="{FF2B5EF4-FFF2-40B4-BE49-F238E27FC236}">
                <a16:creationId xmlns:a16="http://schemas.microsoft.com/office/drawing/2014/main" id="{AC24D2B5-DF93-C620-82F9-5077747CB568}"/>
              </a:ext>
            </a:extLst>
          </p:cNvPr>
          <p:cNvCxnSpPr>
            <a:cxnSpLocks/>
          </p:cNvCxnSpPr>
          <p:nvPr/>
        </p:nvCxnSpPr>
        <p:spPr>
          <a:xfrm>
            <a:off x="1873220" y="3503955"/>
            <a:ext cx="0" cy="2587003"/>
          </a:xfrm>
          <a:prstGeom prst="line">
            <a:avLst/>
          </a:prstGeom>
          <a:noFill/>
          <a:ln w="9525" cap="flat" cmpd="sng" algn="ctr">
            <a:solidFill>
              <a:sysClr val="windowText" lastClr="000000"/>
            </a:solidFill>
            <a:prstDash val="solid"/>
          </a:ln>
          <a:effectLst/>
        </p:spPr>
      </p:cxnSp>
      <p:sp>
        <p:nvSpPr>
          <p:cNvPr id="38" name="正方形/長方形 37">
            <a:extLst>
              <a:ext uri="{FF2B5EF4-FFF2-40B4-BE49-F238E27FC236}">
                <a16:creationId xmlns:a16="http://schemas.microsoft.com/office/drawing/2014/main" id="{011BB554-6BFD-500F-23D6-23FA53D44A36}"/>
              </a:ext>
            </a:extLst>
          </p:cNvPr>
          <p:cNvSpPr>
            <a:spLocks noChangeArrowheads="1"/>
          </p:cNvSpPr>
          <p:nvPr/>
        </p:nvSpPr>
        <p:spPr bwMode="auto">
          <a:xfrm>
            <a:off x="4989165" y="2670835"/>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9" name="直線矢印コネクタ 38">
            <a:extLst>
              <a:ext uri="{FF2B5EF4-FFF2-40B4-BE49-F238E27FC236}">
                <a16:creationId xmlns:a16="http://schemas.microsoft.com/office/drawing/2014/main" id="{5702E1C8-5BE4-B5BB-229B-14F4EAE4B38C}"/>
              </a:ext>
            </a:extLst>
          </p:cNvPr>
          <p:cNvCxnSpPr/>
          <p:nvPr/>
        </p:nvCxnSpPr>
        <p:spPr>
          <a:xfrm>
            <a:off x="4131915" y="3099460"/>
            <a:ext cx="809625" cy="9525"/>
          </a:xfrm>
          <a:prstGeom prst="straightConnector1">
            <a:avLst/>
          </a:prstGeom>
          <a:noFill/>
          <a:ln w="12700" cap="flat" cmpd="sng" algn="ctr">
            <a:solidFill>
              <a:sysClr val="windowText" lastClr="000000"/>
            </a:solidFill>
            <a:prstDash val="sysDot"/>
            <a:miter lim="800000"/>
            <a:tailEnd type="triangle"/>
          </a:ln>
          <a:effectLst/>
        </p:spPr>
      </p:cxnSp>
      <p:sp>
        <p:nvSpPr>
          <p:cNvPr id="40" name="正方形/長方形 39">
            <a:extLst>
              <a:ext uri="{FF2B5EF4-FFF2-40B4-BE49-F238E27FC236}">
                <a16:creationId xmlns:a16="http://schemas.microsoft.com/office/drawing/2014/main" id="{3DC6B5A4-9B57-65ED-D7AC-6D7A34FF531C}"/>
              </a:ext>
            </a:extLst>
          </p:cNvPr>
          <p:cNvSpPr>
            <a:spLocks noChangeArrowheads="1"/>
          </p:cNvSpPr>
          <p:nvPr/>
        </p:nvSpPr>
        <p:spPr bwMode="auto">
          <a:xfrm>
            <a:off x="4989165" y="3537610"/>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1" name="正方形/長方形 40">
            <a:extLst>
              <a:ext uri="{FF2B5EF4-FFF2-40B4-BE49-F238E27FC236}">
                <a16:creationId xmlns:a16="http://schemas.microsoft.com/office/drawing/2014/main" id="{0B8B1675-B048-9CCA-93A1-2DBA292E8DCB}"/>
              </a:ext>
            </a:extLst>
          </p:cNvPr>
          <p:cNvSpPr>
            <a:spLocks noChangeArrowheads="1"/>
          </p:cNvSpPr>
          <p:nvPr/>
        </p:nvSpPr>
        <p:spPr bwMode="auto">
          <a:xfrm>
            <a:off x="4979640" y="5759172"/>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2" name="テキスト ボックス 216">
            <a:extLst>
              <a:ext uri="{FF2B5EF4-FFF2-40B4-BE49-F238E27FC236}">
                <a16:creationId xmlns:a16="http://schemas.microsoft.com/office/drawing/2014/main" id="{BF52688A-D002-B76B-7B82-83A01458FA87}"/>
              </a:ext>
            </a:extLst>
          </p:cNvPr>
          <p:cNvSpPr txBox="1"/>
          <p:nvPr/>
        </p:nvSpPr>
        <p:spPr>
          <a:xfrm>
            <a:off x="4141440" y="2785135"/>
            <a:ext cx="828675" cy="276225"/>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r>
              <a:rPr lang="ja-JP" sz="900" i="1" kern="100">
                <a:solidFill>
                  <a:srgbClr val="4472C4"/>
                </a:solidFill>
                <a:effectLst/>
                <a:latin typeface="游明朝" panose="02020400000000000000" pitchFamily="18" charset="-128"/>
                <a:ea typeface="游ゴシック" panose="020B0400000000000000" pitchFamily="50" charset="-128"/>
                <a:cs typeface="+mn-cs"/>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43" name="直線矢印コネクタ 42">
            <a:extLst>
              <a:ext uri="{FF2B5EF4-FFF2-40B4-BE49-F238E27FC236}">
                <a16:creationId xmlns:a16="http://schemas.microsoft.com/office/drawing/2014/main" id="{45183AD7-6583-EAF7-E435-2FF60C079C1E}"/>
              </a:ext>
            </a:extLst>
          </p:cNvPr>
          <p:cNvCxnSpPr>
            <a:cxnSpLocks/>
            <a:stCxn id="34" idx="3"/>
            <a:endCxn id="41" idx="1"/>
          </p:cNvCxnSpPr>
          <p:nvPr/>
        </p:nvCxnSpPr>
        <p:spPr>
          <a:xfrm>
            <a:off x="4825970" y="6092228"/>
            <a:ext cx="153670" cy="10479"/>
          </a:xfrm>
          <a:prstGeom prst="straightConnector1">
            <a:avLst/>
          </a:prstGeom>
          <a:noFill/>
          <a:ln w="12700" cap="flat" cmpd="sng" algn="ctr">
            <a:solidFill>
              <a:sysClr val="windowText" lastClr="000000"/>
            </a:solidFill>
            <a:prstDash val="sysDot"/>
            <a:miter lim="800000"/>
            <a:tailEnd type="triangle"/>
          </a:ln>
          <a:effectLst/>
        </p:spPr>
      </p:cxnSp>
      <p:sp>
        <p:nvSpPr>
          <p:cNvPr id="45" name="テキスト ボックス 44">
            <a:extLst>
              <a:ext uri="{FF2B5EF4-FFF2-40B4-BE49-F238E27FC236}">
                <a16:creationId xmlns:a16="http://schemas.microsoft.com/office/drawing/2014/main" id="{6A1417DC-9814-02F1-6BF1-5124302DF0FF}"/>
              </a:ext>
            </a:extLst>
          </p:cNvPr>
          <p:cNvSpPr txBox="1"/>
          <p:nvPr/>
        </p:nvSpPr>
        <p:spPr>
          <a:xfrm>
            <a:off x="1372899" y="2149782"/>
            <a:ext cx="1304313" cy="307777"/>
          </a:xfrm>
          <a:prstGeom prst="rect">
            <a:avLst/>
          </a:prstGeom>
          <a:noFill/>
        </p:spPr>
        <p:txBody>
          <a:bodyPr wrap="square">
            <a:spAutoFit/>
          </a:bodyPr>
          <a:lstStyle/>
          <a:p>
            <a:pPr marL="285750" indent="-285750" algn="just" fontAlgn="base">
              <a:buFont typeface="Wingdings" panose="05000000000000000000" pitchFamily="2" charset="2"/>
              <a:buChar char="l"/>
            </a:pPr>
            <a:r>
              <a:rPr lang="ja-JP" altLang="ja-JP" sz="1400" i="1" kern="100">
                <a:solidFill>
                  <a:srgbClr val="4472C4"/>
                </a:solidFill>
                <a:effectLst/>
                <a:latin typeface="游明朝" panose="02020400000000000000" pitchFamily="18" charset="-128"/>
                <a:ea typeface="游ゴシック" panose="020B0400000000000000" pitchFamily="50" charset="-128"/>
                <a:cs typeface="+mn-cs"/>
              </a:rPr>
              <a:t>○○社</a:t>
            </a:r>
            <a:endParaRPr lang="ja-JP" altLang="ja-JP" sz="140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6" name="四角形吹き出し 18">
            <a:extLst>
              <a:ext uri="{FF2B5EF4-FFF2-40B4-BE49-F238E27FC236}">
                <a16:creationId xmlns:a16="http://schemas.microsoft.com/office/drawing/2014/main" id="{3BD87D27-3755-0463-CE95-CB426061AFFE}"/>
              </a:ext>
            </a:extLst>
          </p:cNvPr>
          <p:cNvSpPr/>
          <p:nvPr/>
        </p:nvSpPr>
        <p:spPr>
          <a:xfrm>
            <a:off x="2803176" y="196511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提案者が複数の場合は各社で体制を記載。その場合は、各社の体制のとりまとめについても記載すること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EAC07A07-9DDC-06FE-4484-6382EB380615}"/>
              </a:ext>
            </a:extLst>
          </p:cNvPr>
          <p:cNvSpPr/>
          <p:nvPr/>
        </p:nvSpPr>
        <p:spPr>
          <a:xfrm>
            <a:off x="4486221" y="94091"/>
            <a:ext cx="3643986" cy="369332"/>
          </a:xfrm>
          <a:prstGeom prst="wedgeRectCallout">
            <a:avLst>
              <a:gd name="adj1" fmla="val -39668"/>
              <a:gd name="adj2" fmla="val 7706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F98FEF60-0774-19B3-C9F5-DBF0C9F21445}"/>
              </a:ext>
            </a:extLst>
          </p:cNvPr>
          <p:cNvSpPr>
            <a:spLocks noChangeArrowheads="1"/>
          </p:cNvSpPr>
          <p:nvPr/>
        </p:nvSpPr>
        <p:spPr bwMode="auto">
          <a:xfrm>
            <a:off x="2303115" y="4549586"/>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r>
              <a:rPr kumimoji="1" lang="ja-JP" altLang="en-US"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標準化、知財出願、オープンクローズ戦略の検討</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8" name="直線矢印コネクタ 7">
            <a:extLst>
              <a:ext uri="{FF2B5EF4-FFF2-40B4-BE49-F238E27FC236}">
                <a16:creationId xmlns:a16="http://schemas.microsoft.com/office/drawing/2014/main" id="{39A081A9-3806-AF55-5ED6-A13FD01E037B}"/>
              </a:ext>
            </a:extLst>
          </p:cNvPr>
          <p:cNvCxnSpPr>
            <a:cxnSpLocks noChangeShapeType="1"/>
          </p:cNvCxnSpPr>
          <p:nvPr/>
        </p:nvCxnSpPr>
        <p:spPr bwMode="auto">
          <a:xfrm>
            <a:off x="1873220" y="5019362"/>
            <a:ext cx="433070" cy="0"/>
          </a:xfrm>
          <a:prstGeom prst="straightConnector1">
            <a:avLst/>
          </a:prstGeom>
          <a:noFill/>
          <a:ln w="9525">
            <a:solidFill>
              <a:srgbClr val="000000"/>
            </a:solidFill>
            <a:round/>
            <a:headEnd/>
            <a:tailEnd/>
          </a:ln>
        </p:spPr>
      </p:cxnSp>
    </p:spTree>
    <p:extLst>
      <p:ext uri="{BB962C8B-B14F-4D97-AF65-F5344CB8AC3E}">
        <p14:creationId xmlns:p14="http://schemas.microsoft.com/office/powerpoint/2010/main" val="268121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D0FC522-7554-893D-0A5A-2343D91DF7AA}"/>
              </a:ext>
            </a:extLst>
          </p:cNvPr>
          <p:cNvSpPr txBox="1"/>
          <p:nvPr/>
        </p:nvSpPr>
        <p:spPr>
          <a:xfrm>
            <a:off x="413157" y="145350"/>
            <a:ext cx="11166395" cy="723275"/>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組織内外の推進体制（つづき）</a:t>
            </a:r>
          </a:p>
          <a:p>
            <a:pPr marL="965200" indent="-247650">
              <a:spcBef>
                <a:spcPts val="600"/>
              </a:spcBef>
            </a:pPr>
            <a:r>
              <a:rPr lang="ja-JP" altLang="en-US" dirty="0">
                <a:solidFill>
                  <a:schemeClr val="accent1"/>
                </a:solidFill>
              </a:rPr>
              <a:t>（例）事業計画を定期的にチェック、更新する社内の仕組み（事業開発戦略会議等）</a:t>
            </a:r>
          </a:p>
        </p:txBody>
      </p:sp>
      <p:sp>
        <p:nvSpPr>
          <p:cNvPr id="3" name="正方形/長方形 2">
            <a:extLst>
              <a:ext uri="{FF2B5EF4-FFF2-40B4-BE49-F238E27FC236}">
                <a16:creationId xmlns:a16="http://schemas.microsoft.com/office/drawing/2014/main" id="{74EBBCAF-DE40-23CC-6AA9-89E4D1497D7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E0173CBB-5A89-08D4-12C3-26054C18279B}"/>
              </a:ext>
            </a:extLst>
          </p:cNvPr>
          <p:cNvGraphicFramePr>
            <a:graphicFrameLocks noGrp="1"/>
          </p:cNvGraphicFramePr>
          <p:nvPr>
            <p:extLst>
              <p:ext uri="{D42A27DB-BD31-4B8C-83A1-F6EECF244321}">
                <p14:modId xmlns:p14="http://schemas.microsoft.com/office/powerpoint/2010/main" val="3144713917"/>
              </p:ext>
            </p:extLst>
          </p:nvPr>
        </p:nvGraphicFramePr>
        <p:xfrm>
          <a:off x="1940260" y="1532084"/>
          <a:ext cx="8838901" cy="4517107"/>
        </p:xfrm>
        <a:graphic>
          <a:graphicData uri="http://schemas.openxmlformats.org/drawingml/2006/table">
            <a:tbl>
              <a:tblPr firstRow="1" firstCol="1" bandRow="1"/>
              <a:tblGrid>
                <a:gridCol w="2598914">
                  <a:extLst>
                    <a:ext uri="{9D8B030D-6E8A-4147-A177-3AD203B41FA5}">
                      <a16:colId xmlns:a16="http://schemas.microsoft.com/office/drawing/2014/main" val="1294465961"/>
                    </a:ext>
                  </a:extLst>
                </a:gridCol>
                <a:gridCol w="2451887">
                  <a:extLst>
                    <a:ext uri="{9D8B030D-6E8A-4147-A177-3AD203B41FA5}">
                      <a16:colId xmlns:a16="http://schemas.microsoft.com/office/drawing/2014/main" val="3202107600"/>
                    </a:ext>
                  </a:extLst>
                </a:gridCol>
                <a:gridCol w="3788100">
                  <a:extLst>
                    <a:ext uri="{9D8B030D-6E8A-4147-A177-3AD203B41FA5}">
                      <a16:colId xmlns:a16="http://schemas.microsoft.com/office/drawing/2014/main" val="1607229808"/>
                    </a:ext>
                  </a:extLst>
                </a:gridCol>
              </a:tblGrid>
              <a:tr h="1042409">
                <a:tc rowSpan="2">
                  <a:txBody>
                    <a:bodyPr/>
                    <a:lstStyle/>
                    <a:p>
                      <a:pPr algn="just"/>
                      <a:r>
                        <a:rPr lang="ja-JP" sz="1800" i="0" kern="100" dirty="0">
                          <a:solidFill>
                            <a:srgbClr val="4472C4"/>
                          </a:solidFill>
                          <a:effectLst/>
                          <a:latin typeface="+mn-ea"/>
                          <a:ea typeface="+mn-ea"/>
                          <a:cs typeface="Arial" panose="020B0604020202020204" pitchFamily="34" charset="0"/>
                        </a:rPr>
                        <a:t>会議の概要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メンバー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議長：</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会議メンバー：</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事務局：</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13339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開催頻度</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年に○回の開催が目安</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075139"/>
                  </a:ext>
                </a:extLst>
              </a:tr>
              <a:tr h="694940">
                <a:tc rowSpan="3">
                  <a:txBody>
                    <a:bodyPr/>
                    <a:lstStyle/>
                    <a:p>
                      <a:pPr algn="just"/>
                      <a:r>
                        <a:rPr lang="ja-JP" sz="1800" i="0" kern="100" dirty="0">
                          <a:solidFill>
                            <a:srgbClr val="4472C4"/>
                          </a:solidFill>
                          <a:effectLst/>
                          <a:latin typeface="+mn-ea"/>
                          <a:ea typeface="+mn-ea"/>
                          <a:cs typeface="Arial" panose="020B0604020202020204" pitchFamily="34" charset="0"/>
                        </a:rPr>
                        <a:t>チェック項目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マーケティング面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市場環境の最新状況（競合製品、市場ニーズなど）：</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212895"/>
                  </a:ext>
                </a:extLst>
              </a:tr>
              <a:tr h="1042409">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営業面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顧客の状況（経営幹部、担当部署）：</a:t>
                      </a:r>
                      <a:endParaRPr lang="ja-JP" sz="1800" i="0" kern="100" dirty="0">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導入に向けて提案活動の進捗：</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74443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技術面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技術開発の状況：</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51124"/>
                  </a:ext>
                </a:extLst>
              </a:tr>
              <a:tr h="1042409">
                <a:tc>
                  <a:txBody>
                    <a:bodyPr/>
                    <a:lstStyle/>
                    <a:p>
                      <a:pPr algn="just"/>
                      <a:r>
                        <a:rPr lang="ja-JP" sz="1800" i="0" kern="100" dirty="0">
                          <a:solidFill>
                            <a:srgbClr val="4472C4"/>
                          </a:solidFill>
                          <a:effectLst/>
                          <a:latin typeface="+mn-ea"/>
                          <a:ea typeface="+mn-ea"/>
                          <a:cs typeface="Arial" panose="020B0604020202020204" pitchFamily="34" charset="0"/>
                        </a:rPr>
                        <a:t>会議開催後のフォロー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フォロー責任者（担当役員）</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フォローの方法</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0" kern="100" dirty="0">
                          <a:solidFill>
                            <a:srgbClr val="4472C4"/>
                          </a:solidFill>
                          <a:effectLst/>
                          <a:latin typeface="+mn-ea"/>
                          <a:ea typeface="+mn-ea"/>
                          <a:cs typeface="Arial" panose="020B0604020202020204" pitchFamily="34" charset="0"/>
                        </a:rPr>
                        <a:t> </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375699"/>
                  </a:ext>
                </a:extLst>
              </a:tr>
            </a:tbl>
          </a:graphicData>
        </a:graphic>
      </p:graphicFrame>
      <p:sp>
        <p:nvSpPr>
          <p:cNvPr id="6" name="四角形吹き出し 18">
            <a:extLst>
              <a:ext uri="{FF2B5EF4-FFF2-40B4-BE49-F238E27FC236}">
                <a16:creationId xmlns:a16="http://schemas.microsoft.com/office/drawing/2014/main" id="{A4A6C645-F9F5-DD8F-1866-8D759344A38C}"/>
              </a:ext>
            </a:extLst>
          </p:cNvPr>
          <p:cNvSpPr/>
          <p:nvPr/>
        </p:nvSpPr>
        <p:spPr>
          <a:xfrm>
            <a:off x="7538216" y="98332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108362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DD91E17-F5FA-33BF-CDC7-F199535F29DE}"/>
              </a:ext>
            </a:extLst>
          </p:cNvPr>
          <p:cNvSpPr txBox="1"/>
          <p:nvPr/>
        </p:nvSpPr>
        <p:spPr>
          <a:xfrm>
            <a:off x="413157" y="145350"/>
            <a:ext cx="11166395" cy="723275"/>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　事業計画</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717550">
              <a:spcBef>
                <a:spcPts val="600"/>
              </a:spcBef>
            </a:pPr>
            <a:r>
              <a:rPr lang="ja-JP" altLang="en-US" dirty="0">
                <a:solidFill>
                  <a:schemeClr val="accent1"/>
                </a:solidFill>
              </a:rPr>
              <a:t>＜３</a:t>
            </a:r>
            <a:r>
              <a:rPr lang="en-US" altLang="ja-JP" dirty="0">
                <a:solidFill>
                  <a:schemeClr val="accent1"/>
                </a:solidFill>
              </a:rPr>
              <a:t>-</a:t>
            </a:r>
            <a:r>
              <a:rPr lang="ja-JP" altLang="en-US" dirty="0">
                <a:solidFill>
                  <a:schemeClr val="accent1"/>
                </a:solidFill>
              </a:rPr>
              <a:t>４ 研究開発実施計画と一体的に示しても差し支えない＞</a:t>
            </a:r>
          </a:p>
        </p:txBody>
      </p:sp>
      <p:sp>
        <p:nvSpPr>
          <p:cNvPr id="3" name="四角形吹き出し 18">
            <a:extLst>
              <a:ext uri="{FF2B5EF4-FFF2-40B4-BE49-F238E27FC236}">
                <a16:creationId xmlns:a16="http://schemas.microsoft.com/office/drawing/2014/main" id="{B25566A9-8EC5-34EA-A33C-F9AD09B5D071}"/>
              </a:ext>
            </a:extLst>
          </p:cNvPr>
          <p:cNvSpPr/>
          <p:nvPr/>
        </p:nvSpPr>
        <p:spPr>
          <a:xfrm>
            <a:off x="7995684" y="101610"/>
            <a:ext cx="4056714" cy="1289409"/>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事業化まで及び事業化後の事業計画（投資額・投資回収額についても含む）・営業活動に係る計画・投資、取組スケジュールを、表として示しながら記載すること。特に、事業計画においては、各年度の研究開発費用・希望する国費負担割合・自己負担分の資金調達方針を示すほか、研究開発成果の事業化後の競争性の維持、事業拡大に至る資金計画、投資・投資回収の計画や想定を記載する。助成率は全事業費で</a:t>
            </a:r>
            <a:r>
              <a:rPr kumimoji="0" lang="en-US" altLang="ja-JP" sz="1000" kern="0" dirty="0">
                <a:solidFill>
                  <a:schemeClr val="bg1"/>
                </a:solidFill>
                <a:latin typeface="+mn-ea"/>
              </a:rPr>
              <a:t>1/2</a:t>
            </a:r>
            <a:r>
              <a:rPr kumimoji="0" lang="ja-JP" altLang="en-US" sz="1000" kern="0" dirty="0">
                <a:solidFill>
                  <a:schemeClr val="bg1"/>
                </a:solidFill>
                <a:latin typeface="+mn-ea"/>
              </a:rPr>
              <a:t>が上限であり、各年度では</a:t>
            </a:r>
            <a:r>
              <a:rPr kumimoji="0" lang="en-US" altLang="ja-JP" sz="1000" kern="0" dirty="0">
                <a:solidFill>
                  <a:schemeClr val="bg1"/>
                </a:solidFill>
                <a:latin typeface="+mn-ea"/>
              </a:rPr>
              <a:t>2/3</a:t>
            </a:r>
            <a:r>
              <a:rPr kumimoji="0" lang="ja-JP" altLang="en-US" sz="1000" kern="0" dirty="0">
                <a:solidFill>
                  <a:schemeClr val="bg1"/>
                </a:solidFill>
                <a:latin typeface="+mn-ea"/>
              </a:rPr>
              <a:t>が上限となる。</a:t>
            </a:r>
            <a:endParaRPr kumimoji="0" lang="en-US" altLang="ja-JP" sz="1000" kern="0" dirty="0">
              <a:solidFill>
                <a:schemeClr val="bg1"/>
              </a:solidFill>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３</a:t>
            </a:r>
            <a:r>
              <a:rPr kumimoji="0" lang="en-US" altLang="ja-JP" sz="1000" kern="0" dirty="0">
                <a:solidFill>
                  <a:schemeClr val="bg1"/>
                </a:solidFill>
                <a:latin typeface="+mn-ea"/>
              </a:rPr>
              <a:t>-</a:t>
            </a:r>
            <a:r>
              <a:rPr kumimoji="0" lang="ja-JP" altLang="en-US" sz="1000" kern="0" dirty="0">
                <a:solidFill>
                  <a:schemeClr val="bg1"/>
                </a:solidFill>
                <a:latin typeface="+mn-ea"/>
              </a:rPr>
              <a:t>４ 研究開発実施計画と一体的に示しても差し支えない</a:t>
            </a:r>
          </a:p>
        </p:txBody>
      </p:sp>
      <p:sp>
        <p:nvSpPr>
          <p:cNvPr id="4" name="正方形/長方形 3">
            <a:extLst>
              <a:ext uri="{FF2B5EF4-FFF2-40B4-BE49-F238E27FC236}">
                <a16:creationId xmlns:a16="http://schemas.microsoft.com/office/drawing/2014/main" id="{CC5CC945-500D-C4A6-7EC1-04ADF0E3958B}"/>
              </a:ext>
            </a:extLst>
          </p:cNvPr>
          <p:cNvSpPr/>
          <p:nvPr/>
        </p:nvSpPr>
        <p:spPr>
          <a:xfrm>
            <a:off x="1031186" y="478564"/>
            <a:ext cx="10554056" cy="637943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a:extLst>
              <a:ext uri="{FF2B5EF4-FFF2-40B4-BE49-F238E27FC236}">
                <a16:creationId xmlns:a16="http://schemas.microsoft.com/office/drawing/2014/main" id="{54E128B3-FE3B-620D-A202-45CA81D0B4EC}"/>
              </a:ext>
            </a:extLst>
          </p:cNvPr>
          <p:cNvGraphicFramePr>
            <a:graphicFrameLocks noGrp="1"/>
          </p:cNvGraphicFramePr>
          <p:nvPr>
            <p:extLst>
              <p:ext uri="{D42A27DB-BD31-4B8C-83A1-F6EECF244321}">
                <p14:modId xmlns:p14="http://schemas.microsoft.com/office/powerpoint/2010/main" val="3799002438"/>
              </p:ext>
            </p:extLst>
          </p:nvPr>
        </p:nvGraphicFramePr>
        <p:xfrm>
          <a:off x="1100832" y="1391020"/>
          <a:ext cx="10404684" cy="3940991"/>
        </p:xfrm>
        <a:graphic>
          <a:graphicData uri="http://schemas.openxmlformats.org/drawingml/2006/table">
            <a:tbl>
              <a:tblPr firstRow="1" bandRow="1">
                <a:tableStyleId>{5940675A-B579-460E-94D1-54222C63F5DA}</a:tableStyleId>
              </a:tblPr>
              <a:tblGrid>
                <a:gridCol w="843378">
                  <a:extLst>
                    <a:ext uri="{9D8B030D-6E8A-4147-A177-3AD203B41FA5}">
                      <a16:colId xmlns:a16="http://schemas.microsoft.com/office/drawing/2014/main" val="3349488356"/>
                    </a:ext>
                  </a:extLst>
                </a:gridCol>
                <a:gridCol w="834108">
                  <a:extLst>
                    <a:ext uri="{9D8B030D-6E8A-4147-A177-3AD203B41FA5}">
                      <a16:colId xmlns:a16="http://schemas.microsoft.com/office/drawing/2014/main" val="3851171145"/>
                    </a:ext>
                  </a:extLst>
                </a:gridCol>
                <a:gridCol w="679969">
                  <a:extLst>
                    <a:ext uri="{9D8B030D-6E8A-4147-A177-3AD203B41FA5}">
                      <a16:colId xmlns:a16="http://schemas.microsoft.com/office/drawing/2014/main" val="2313293299"/>
                    </a:ext>
                  </a:extLst>
                </a:gridCol>
                <a:gridCol w="679969">
                  <a:extLst>
                    <a:ext uri="{9D8B030D-6E8A-4147-A177-3AD203B41FA5}">
                      <a16:colId xmlns:a16="http://schemas.microsoft.com/office/drawing/2014/main" val="627667896"/>
                    </a:ext>
                  </a:extLst>
                </a:gridCol>
                <a:gridCol w="679969">
                  <a:extLst>
                    <a:ext uri="{9D8B030D-6E8A-4147-A177-3AD203B41FA5}">
                      <a16:colId xmlns:a16="http://schemas.microsoft.com/office/drawing/2014/main" val="1933599819"/>
                    </a:ext>
                  </a:extLst>
                </a:gridCol>
                <a:gridCol w="679969">
                  <a:extLst>
                    <a:ext uri="{9D8B030D-6E8A-4147-A177-3AD203B41FA5}">
                      <a16:colId xmlns:a16="http://schemas.microsoft.com/office/drawing/2014/main" val="328794397"/>
                    </a:ext>
                  </a:extLst>
                </a:gridCol>
                <a:gridCol w="679969">
                  <a:extLst>
                    <a:ext uri="{9D8B030D-6E8A-4147-A177-3AD203B41FA5}">
                      <a16:colId xmlns:a16="http://schemas.microsoft.com/office/drawing/2014/main" val="1879758355"/>
                    </a:ext>
                  </a:extLst>
                </a:gridCol>
                <a:gridCol w="679969">
                  <a:extLst>
                    <a:ext uri="{9D8B030D-6E8A-4147-A177-3AD203B41FA5}">
                      <a16:colId xmlns:a16="http://schemas.microsoft.com/office/drawing/2014/main" val="1401467007"/>
                    </a:ext>
                  </a:extLst>
                </a:gridCol>
                <a:gridCol w="679969">
                  <a:extLst>
                    <a:ext uri="{9D8B030D-6E8A-4147-A177-3AD203B41FA5}">
                      <a16:colId xmlns:a16="http://schemas.microsoft.com/office/drawing/2014/main" val="896262169"/>
                    </a:ext>
                  </a:extLst>
                </a:gridCol>
                <a:gridCol w="679969">
                  <a:extLst>
                    <a:ext uri="{9D8B030D-6E8A-4147-A177-3AD203B41FA5}">
                      <a16:colId xmlns:a16="http://schemas.microsoft.com/office/drawing/2014/main" val="4153469273"/>
                    </a:ext>
                  </a:extLst>
                </a:gridCol>
                <a:gridCol w="679969">
                  <a:extLst>
                    <a:ext uri="{9D8B030D-6E8A-4147-A177-3AD203B41FA5}">
                      <a16:colId xmlns:a16="http://schemas.microsoft.com/office/drawing/2014/main" val="2815097167"/>
                    </a:ext>
                  </a:extLst>
                </a:gridCol>
                <a:gridCol w="679969">
                  <a:extLst>
                    <a:ext uri="{9D8B030D-6E8A-4147-A177-3AD203B41FA5}">
                      <a16:colId xmlns:a16="http://schemas.microsoft.com/office/drawing/2014/main" val="194736335"/>
                    </a:ext>
                  </a:extLst>
                </a:gridCol>
                <a:gridCol w="963754">
                  <a:extLst>
                    <a:ext uri="{9D8B030D-6E8A-4147-A177-3AD203B41FA5}">
                      <a16:colId xmlns:a16="http://schemas.microsoft.com/office/drawing/2014/main" val="2670556101"/>
                    </a:ext>
                  </a:extLst>
                </a:gridCol>
                <a:gridCol w="963754">
                  <a:extLst>
                    <a:ext uri="{9D8B030D-6E8A-4147-A177-3AD203B41FA5}">
                      <a16:colId xmlns:a16="http://schemas.microsoft.com/office/drawing/2014/main" val="3303414415"/>
                    </a:ext>
                  </a:extLst>
                </a:gridCol>
              </a:tblGrid>
              <a:tr h="330715">
                <a:tc gridSpan="2">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hMerge="1">
                  <a:txBody>
                    <a:bodyPr/>
                    <a:lstStyle/>
                    <a:p>
                      <a:endParaRPr kumimoji="1" lang="ja-JP" altLang="en-US"/>
                    </a:p>
                  </a:txBody>
                  <a:tcPr/>
                </a:tc>
                <a:tc>
                  <a:txBody>
                    <a:bodyPr/>
                    <a:lstStyle/>
                    <a:p>
                      <a:pPr algn="ctr"/>
                      <a:r>
                        <a:rPr lang="ja-JP" altLang="en-US" sz="1200">
                          <a:latin typeface="Meiryo UI" panose="020B0604030504040204" pitchFamily="50" charset="-128"/>
                          <a:ea typeface="Meiryo UI" panose="020B0604030504040204" pitchFamily="50" charset="-128"/>
                        </a:rPr>
                        <a:t>過</a:t>
                      </a:r>
                      <a:endParaRPr lang="en-US" altLang="ja-JP" sz="1200">
                        <a:latin typeface="Meiryo UI" panose="020B0604030504040204" pitchFamily="50" charset="-128"/>
                        <a:ea typeface="Meiryo UI" panose="020B0604030504040204" pitchFamily="50" charset="-128"/>
                      </a:endParaRPr>
                    </a:p>
                    <a:p>
                      <a:pPr algn="ctr"/>
                      <a:r>
                        <a:rPr lang="ja-JP" altLang="en-US" sz="900">
                          <a:latin typeface="Meiryo UI" panose="020B0604030504040204" pitchFamily="50" charset="-128"/>
                          <a:ea typeface="Meiryo UI" panose="020B0604030504040204" pitchFamily="50" charset="-128"/>
                        </a:rPr>
                        <a:t>年度</a:t>
                      </a:r>
                      <a:endParaRPr lang="en-US" sz="90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2023</a:t>
                      </a:r>
                    </a:p>
                    <a:p>
                      <a:pPr algn="ctr"/>
                      <a:r>
                        <a:rPr lang="ja-JP" altLang="en-US" sz="900">
                          <a:latin typeface="Meiryo UI" panose="020B0604030504040204" pitchFamily="50" charset="-128"/>
                          <a:ea typeface="Meiryo UI" panose="020B0604030504040204" pitchFamily="50" charset="-128"/>
                        </a:rPr>
                        <a:t>年度</a:t>
                      </a:r>
                      <a:endParaRPr lang="en-US" sz="9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2024</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2025</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altLang="ja-JP"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2026</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altLang="ja-JP"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2027</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altLang="ja-JP"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sz="1200">
                          <a:latin typeface="Meiryo UI" panose="020B0604030504040204" pitchFamily="50" charset="-128"/>
                          <a:ea typeface="Meiryo UI" panose="020B0604030504040204" pitchFamily="50" charset="-128"/>
                        </a:rPr>
                        <a:t>20AA</a:t>
                      </a: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kumimoji="0"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20XX</a:t>
                      </a:r>
                    </a:p>
                    <a:p>
                      <a:pPr algn="ctr"/>
                      <a:r>
                        <a:rPr kumimoji="0" lang="ja-JP" altLang="en-US" sz="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年度</a:t>
                      </a:r>
                      <a:endParaRPr lang="en-US" sz="800">
                        <a:latin typeface="Meiryo UI" panose="020B0604030504040204" pitchFamily="50" charset="-128"/>
                        <a:ea typeface="Meiryo UI" panose="020B0604030504040204" pitchFamily="50" charset="-128"/>
                      </a:endParaRPr>
                    </a:p>
                  </a:txBody>
                  <a:tcPr marL="0" marR="0" marT="36000" marB="0" anchor="ctr">
                    <a:lnL w="12700" cmpd="sng">
                      <a:noFill/>
                    </a:lnL>
                    <a:lnT w="12700" cmpd="sng">
                      <a:noFill/>
                    </a:lnT>
                  </a:tcPr>
                </a:tc>
                <a:tc>
                  <a:txBody>
                    <a:bodyPr/>
                    <a:lstStyle/>
                    <a:p>
                      <a:pPr algn="ctr"/>
                      <a:r>
                        <a:rPr lang="en-US" altLang="ja-JP" sz="1000">
                          <a:latin typeface="Meiryo UI" panose="020B0604030504040204" pitchFamily="50" charset="-128"/>
                          <a:ea typeface="Meiryo UI" panose="020B0604030504040204" pitchFamily="50" charset="-128"/>
                        </a:rPr>
                        <a:t>20XX</a:t>
                      </a:r>
                      <a:r>
                        <a:rPr lang="ja-JP" altLang="en-US" sz="800">
                          <a:latin typeface="Meiryo UI" panose="020B0604030504040204" pitchFamily="50" charset="-128"/>
                          <a:ea typeface="Meiryo UI" panose="020B0604030504040204" pitchFamily="50" charset="-128"/>
                        </a:rPr>
                        <a:t>年度まで合計</a:t>
                      </a:r>
                      <a:endParaRPr lang="en-US" sz="800">
                        <a:latin typeface="Meiryo UI" panose="020B0604030504040204" pitchFamily="50" charset="-128"/>
                        <a:ea typeface="Meiryo UI" panose="020B0604030504040204" pitchFamily="50" charset="-128"/>
                      </a:endParaRPr>
                    </a:p>
                  </a:txBody>
                  <a:tcPr marL="0" marR="0" marT="36000" marB="0" anchor="ctr">
                    <a:lnT w="12700" cmpd="sng">
                      <a:noFill/>
                    </a:lnT>
                  </a:tcPr>
                </a:tc>
                <a:tc>
                  <a:txBody>
                    <a:bodyPr/>
                    <a:lstStyle/>
                    <a:p>
                      <a:pPr algn="ctr"/>
                      <a:r>
                        <a:rPr lang="ja-JP" altLang="en-US" sz="800">
                          <a:latin typeface="Meiryo UI" panose="020B0604030504040204" pitchFamily="50" charset="-128"/>
                          <a:ea typeface="Meiryo UI" panose="020B0604030504040204" pitchFamily="50" charset="-128"/>
                        </a:rPr>
                        <a:t>計画の考え方・取組スケジュール等</a:t>
                      </a:r>
                      <a:endParaRPr lang="en-US" sz="80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extLst>
                  <a:ext uri="{0D108BD9-81ED-4DB2-BD59-A6C34878D82A}">
                    <a16:rowId xmlns:a16="http://schemas.microsoft.com/office/drawing/2014/main" val="3955333627"/>
                  </a:ext>
                </a:extLst>
              </a:tr>
              <a:tr h="336876">
                <a:tc gridSpan="2">
                  <a:txBody>
                    <a:bodyPr/>
                    <a:lstStyle/>
                    <a:p>
                      <a:pPr algn="ctr"/>
                      <a:r>
                        <a:rPr lang="ja-JP" altLang="en-US" sz="1200">
                          <a:latin typeface="Meiryo UI" panose="020B0604030504040204" pitchFamily="50" charset="-128"/>
                          <a:ea typeface="Meiryo UI" panose="020B0604030504040204" pitchFamily="50" charset="-128"/>
                        </a:rPr>
                        <a:t>事業全体の資金需要</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XX</a:t>
                      </a:r>
                      <a:r>
                        <a:rPr lang="ja-JP" altLang="en-US" sz="1200" dirty="0">
                          <a:solidFill>
                            <a:schemeClr val="accent1"/>
                          </a:solidFill>
                          <a:latin typeface="Meiryo UI" panose="020B0604030504040204" pitchFamily="50" charset="-128"/>
                          <a:ea typeface="Meiryo UI" panose="020B0604030504040204" pitchFamily="50" charset="-128"/>
                        </a:rPr>
                        <a:t>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XX</a:t>
                      </a:r>
                      <a:r>
                        <a:rPr lang="ja-JP" altLang="en-US" sz="1200" dirty="0">
                          <a:solidFill>
                            <a:schemeClr val="accent1"/>
                          </a:solidFill>
                          <a:latin typeface="Meiryo UI" panose="020B0604030504040204" pitchFamily="50" charset="-128"/>
                          <a:ea typeface="Meiryo UI" panose="020B0604030504040204" pitchFamily="50" charset="-128"/>
                        </a:rPr>
                        <a:t>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XX</a:t>
                      </a:r>
                      <a:r>
                        <a:rPr lang="ja-JP" altLang="en-US" sz="1200" dirty="0">
                          <a:solidFill>
                            <a:schemeClr val="accent1"/>
                          </a:solidFill>
                          <a:latin typeface="Meiryo UI" panose="020B0604030504040204" pitchFamily="50" charset="-128"/>
                          <a:ea typeface="Meiryo UI" panose="020B0604030504040204" pitchFamily="50" charset="-128"/>
                        </a:rPr>
                        <a:t>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a:solidFill>
                            <a:schemeClr val="accent1"/>
                          </a:solidFill>
                          <a:latin typeface="Meiryo UI" panose="020B0604030504040204" pitchFamily="50" charset="-128"/>
                          <a:ea typeface="Meiryo UI" panose="020B0604030504040204" pitchFamily="50" charset="-128"/>
                        </a:rPr>
                        <a:t>XX</a:t>
                      </a:r>
                      <a:r>
                        <a:rPr lang="ja-JP" altLang="en-US" sz="1200">
                          <a:solidFill>
                            <a:schemeClr val="accent1"/>
                          </a:solidFill>
                          <a:latin typeface="Meiryo UI" panose="020B0604030504040204" pitchFamily="50" charset="-128"/>
                          <a:ea typeface="Meiryo UI" panose="020B0604030504040204" pitchFamily="50" charset="-128"/>
                        </a:rPr>
                        <a:t>円</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a:solidFill>
                            <a:schemeClr val="accent1"/>
                          </a:solidFill>
                          <a:latin typeface="Meiryo UI" panose="020B0604030504040204" pitchFamily="50" charset="-128"/>
                          <a:ea typeface="Meiryo UI" panose="020B0604030504040204" pitchFamily="50" charset="-128"/>
                        </a:rPr>
                        <a:t>XX</a:t>
                      </a:r>
                      <a:r>
                        <a:rPr lang="ja-JP" altLang="en-US" sz="1200">
                          <a:solidFill>
                            <a:schemeClr val="accent1"/>
                          </a:solidFill>
                          <a:latin typeface="Meiryo UI" panose="020B0604030504040204" pitchFamily="50" charset="-128"/>
                          <a:ea typeface="Meiryo UI" panose="020B0604030504040204" pitchFamily="50" charset="-128"/>
                        </a:rPr>
                        <a:t>円</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a:solidFill>
                            <a:schemeClr val="accent1"/>
                          </a:solidFill>
                          <a:latin typeface="Meiryo UI" panose="020B0604030504040204" pitchFamily="50" charset="-128"/>
                          <a:ea typeface="Meiryo UI" panose="020B0604030504040204" pitchFamily="50" charset="-128"/>
                        </a:rPr>
                        <a:t>XX</a:t>
                      </a:r>
                      <a:r>
                        <a:rPr lang="ja-JP" altLang="en-US" sz="1200">
                          <a:solidFill>
                            <a:schemeClr val="accent1"/>
                          </a:solidFill>
                          <a:latin typeface="Meiryo UI" panose="020B0604030504040204" pitchFamily="50" charset="-128"/>
                          <a:ea typeface="Meiryo UI" panose="020B0604030504040204" pitchFamily="50" charset="-128"/>
                        </a:rPr>
                        <a:t>円</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a:solidFill>
                            <a:schemeClr val="accent1"/>
                          </a:solidFill>
                          <a:latin typeface="Meiryo UI" panose="020B0604030504040204" pitchFamily="50" charset="-128"/>
                          <a:ea typeface="Meiryo UI" panose="020B0604030504040204" pitchFamily="50" charset="-128"/>
                        </a:rPr>
                        <a:t>XX</a:t>
                      </a:r>
                      <a:r>
                        <a:rPr lang="ja-JP" altLang="en-US" sz="1200">
                          <a:solidFill>
                            <a:schemeClr val="accent1"/>
                          </a:solidFill>
                          <a:latin typeface="Meiryo UI" panose="020B0604030504040204" pitchFamily="50" charset="-128"/>
                          <a:ea typeface="Meiryo UI" panose="020B0604030504040204" pitchFamily="50" charset="-128"/>
                        </a:rPr>
                        <a:t>円</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a:solidFill>
                            <a:schemeClr val="accent1"/>
                          </a:solidFill>
                          <a:latin typeface="Meiryo UI" panose="020B0604030504040204" pitchFamily="50" charset="-128"/>
                          <a:ea typeface="Meiryo UI" panose="020B0604030504040204" pitchFamily="50" charset="-128"/>
                        </a:rPr>
                        <a:t>XX</a:t>
                      </a:r>
                      <a:r>
                        <a:rPr lang="ja-JP" altLang="en-US" sz="1200">
                          <a:solidFill>
                            <a:schemeClr val="accent1"/>
                          </a:solidFill>
                          <a:latin typeface="Meiryo UI" panose="020B0604030504040204" pitchFamily="50" charset="-128"/>
                          <a:ea typeface="Meiryo UI" panose="020B0604030504040204" pitchFamily="50" charset="-128"/>
                        </a:rPr>
                        <a:t>円</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400">
                          <a:solidFill>
                            <a:schemeClr val="accent1"/>
                          </a:solidFill>
                          <a:latin typeface="Meiryo UI" panose="020B0604030504040204" pitchFamily="50" charset="-128"/>
                          <a:ea typeface="Meiryo UI" panose="020B0604030504040204" pitchFamily="50" charset="-128"/>
                        </a:rPr>
                        <a:t>XX</a:t>
                      </a:r>
                      <a:r>
                        <a:rPr lang="ja-JP" altLang="en-US" sz="1400">
                          <a:solidFill>
                            <a:schemeClr val="accent1"/>
                          </a:solidFill>
                          <a:latin typeface="Meiryo UI" panose="020B0604030504040204" pitchFamily="50" charset="-128"/>
                          <a:ea typeface="Meiryo UI" panose="020B0604030504040204" pitchFamily="50" charset="-128"/>
                        </a:rPr>
                        <a:t>円</a:t>
                      </a:r>
                      <a:endParaRPr lang="en-US" sz="1400">
                        <a:solidFill>
                          <a:schemeClr val="accent1"/>
                        </a:solidFill>
                        <a:latin typeface="Meiryo UI" panose="020B0604030504040204" pitchFamily="50" charset="-128"/>
                        <a:ea typeface="Meiryo UI" panose="020B0604030504040204" pitchFamily="50" charset="-128"/>
                      </a:endParaRPr>
                    </a:p>
                  </a:txBody>
                  <a:tcPr marL="36000" marR="0" marT="36000" marB="0" anchor="ct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3471768157"/>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うち研究開発</a:t>
                      </a:r>
                      <a:endParaRPr lang="en-US" altLang="ja-JP" sz="120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（官民双方負担）</a:t>
                      </a:r>
                      <a:r>
                        <a:rPr lang="ja-JP" altLang="en-US" sz="1200">
                          <a:latin typeface="Meiryo UI" panose="020B0604030504040204" pitchFamily="50" charset="-128"/>
                          <a:ea typeface="Meiryo UI" panose="020B0604030504040204" pitchFamily="50" charset="-128"/>
                        </a:rPr>
                        <a:t>投資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solidFill>
                            <a:schemeClr val="accent1"/>
                          </a:solidFill>
                          <a:latin typeface="Meiryo UI" panose="020B0604030504040204" pitchFamily="50" charset="-128"/>
                          <a:ea typeface="Meiryo UI" panose="020B0604030504040204" pitchFamily="50" charset="-128"/>
                        </a:rPr>
                        <a:t>XX</a:t>
                      </a:r>
                      <a:r>
                        <a:rPr lang="ja-JP" altLang="en-US" sz="1200">
                          <a:solidFill>
                            <a:schemeClr val="accent1"/>
                          </a:solidFill>
                          <a:latin typeface="Meiryo UI" panose="020B0604030504040204" pitchFamily="50" charset="-128"/>
                          <a:ea typeface="Meiryo UI" panose="020B0604030504040204" pitchFamily="50" charset="-128"/>
                        </a:rPr>
                        <a:t>円</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solidFill>
                            <a:schemeClr val="accent1"/>
                          </a:solidFill>
                          <a:latin typeface="Meiryo UI" panose="020B0604030504040204" pitchFamily="50" charset="-128"/>
                          <a:ea typeface="Meiryo UI" panose="020B0604030504040204" pitchFamily="50" charset="-128"/>
                        </a:rPr>
                        <a:t>XX</a:t>
                      </a:r>
                      <a:r>
                        <a:rPr lang="ja-JP" altLang="en-US" sz="1200">
                          <a:solidFill>
                            <a:schemeClr val="accent1"/>
                          </a:solidFill>
                          <a:latin typeface="Meiryo UI" panose="020B0604030504040204" pitchFamily="50" charset="-128"/>
                          <a:ea typeface="Meiryo UI" panose="020B0604030504040204" pitchFamily="50" charset="-128"/>
                        </a:rPr>
                        <a:t>円</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XX</a:t>
                      </a:r>
                      <a:r>
                        <a:rPr lang="ja-JP" altLang="en-US" sz="1200" dirty="0">
                          <a:solidFill>
                            <a:schemeClr val="accent1"/>
                          </a:solidFill>
                          <a:latin typeface="Meiryo UI" panose="020B0604030504040204" pitchFamily="50" charset="-128"/>
                          <a:ea typeface="Meiryo UI" panose="020B0604030504040204" pitchFamily="50" charset="-128"/>
                        </a:rPr>
                        <a:t>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XX</a:t>
                      </a:r>
                      <a:r>
                        <a:rPr lang="ja-JP" altLang="en-US" sz="1200" dirty="0">
                          <a:solidFill>
                            <a:schemeClr val="accent1"/>
                          </a:solidFill>
                          <a:latin typeface="Meiryo UI" panose="020B0604030504040204" pitchFamily="50" charset="-128"/>
                          <a:ea typeface="Meiryo UI" panose="020B0604030504040204" pitchFamily="50" charset="-128"/>
                        </a:rPr>
                        <a:t>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solidFill>
                            <a:schemeClr val="accent1"/>
                          </a:solidFill>
                          <a:latin typeface="Meiryo UI" panose="020B0604030504040204" pitchFamily="50" charset="-128"/>
                          <a:ea typeface="Meiryo UI" panose="020B0604030504040204" pitchFamily="50" charset="-128"/>
                        </a:rPr>
                        <a:t>XX</a:t>
                      </a:r>
                      <a:r>
                        <a:rPr lang="ja-JP" altLang="en-US" sz="1200">
                          <a:solidFill>
                            <a:schemeClr val="accent1"/>
                          </a:solidFill>
                          <a:latin typeface="Meiryo UI" panose="020B0604030504040204" pitchFamily="50" charset="-128"/>
                          <a:ea typeface="Meiryo UI" panose="020B0604030504040204" pitchFamily="50" charset="-128"/>
                        </a:rPr>
                        <a:t>円</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400">
                          <a:solidFill>
                            <a:schemeClr val="accent1"/>
                          </a:solidFill>
                          <a:latin typeface="Meiryo UI" panose="020B0604030504040204" pitchFamily="50" charset="-128"/>
                          <a:ea typeface="Meiryo UI" panose="020B0604030504040204" pitchFamily="50" charset="-128"/>
                        </a:rPr>
                        <a:t>XX</a:t>
                      </a:r>
                      <a:r>
                        <a:rPr lang="ja-JP" altLang="en-US" sz="1400">
                          <a:solidFill>
                            <a:schemeClr val="accent1"/>
                          </a:solidFill>
                          <a:latin typeface="Meiryo UI" panose="020B0604030504040204" pitchFamily="50" charset="-128"/>
                          <a:ea typeface="Meiryo UI" panose="020B0604030504040204" pitchFamily="50" charset="-128"/>
                        </a:rPr>
                        <a:t>円</a:t>
                      </a:r>
                      <a:endParaRPr lang="en-US" sz="140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68841683"/>
                  </a:ext>
                </a:extLst>
              </a:tr>
              <a:tr h="295700">
                <a:tc>
                  <a:txBody>
                    <a:bodyPr/>
                    <a:lstStyle/>
                    <a:p>
                      <a:pPr algn="ctr"/>
                      <a:r>
                        <a:rPr lang="ja-JP" altLang="en-US" sz="1200">
                          <a:latin typeface="Meiryo UI" panose="020B0604030504040204" pitchFamily="50" charset="-128"/>
                          <a:ea typeface="Meiryo UI" panose="020B0604030504040204" pitchFamily="50" charset="-128"/>
                        </a:rPr>
                        <a:t>国費負担</a:t>
                      </a:r>
                      <a:endParaRPr lang="en-US" altLang="ja-JP" sz="1200" baseline="3000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助成額</a:t>
                      </a:r>
                      <a:endParaRPr lang="en-US" altLang="ja-JP" sz="1050">
                        <a:latin typeface="Meiryo UI" panose="020B0604030504040204" pitchFamily="50" charset="-128"/>
                        <a:ea typeface="Meiryo UI" panose="020B0604030504040204" pitchFamily="50" charset="-128"/>
                      </a:endParaRP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900" dirty="0">
                          <a:solidFill>
                            <a:schemeClr val="accent1"/>
                          </a:solidFill>
                          <a:latin typeface="Meiryo UI" panose="020B0604030504040204" pitchFamily="50" charset="-128"/>
                          <a:ea typeface="Meiryo UI" panose="020B0604030504040204" pitchFamily="50" charset="-128"/>
                        </a:rPr>
                        <a:t>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1000">
                          <a:solidFill>
                            <a:schemeClr val="accent1"/>
                          </a:solidFill>
                          <a:latin typeface="Meiryo UI" panose="020B0604030504040204" pitchFamily="50" charset="-128"/>
                          <a:ea typeface="Meiryo UI" panose="020B0604030504040204" pitchFamily="50" charset="-128"/>
                        </a:rPr>
                        <a:t>円</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771761710"/>
                  </a:ext>
                </a:extLst>
              </a:tr>
              <a:tr h="264817">
                <a:tc>
                  <a:txBody>
                    <a:bodyPr/>
                    <a:lstStyle/>
                    <a:p>
                      <a:pPr algn="ct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希望助成率</a:t>
                      </a:r>
                      <a:endParaRPr lang="en-US" altLang="ja-JP" sz="1050">
                        <a:latin typeface="Meiryo UI" panose="020B0604030504040204" pitchFamily="50" charset="-128"/>
                        <a:ea typeface="Meiryo UI" panose="020B0604030504040204" pitchFamily="50" charset="-128"/>
                      </a:endParaRP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ja-JP" altLang="en-US" sz="900" dirty="0">
                          <a:solidFill>
                            <a:schemeClr val="accent1"/>
                          </a:solidFill>
                          <a:latin typeface="Meiryo UI" panose="020B0604030504040204" pitchFamily="50" charset="-128"/>
                          <a:ea typeface="Meiryo UI" panose="020B0604030504040204" pitchFamily="50" charset="-128"/>
                        </a:rPr>
                        <a:t>●</a:t>
                      </a:r>
                      <a:r>
                        <a:rPr lang="en-US" sz="900" dirty="0">
                          <a:solidFill>
                            <a:schemeClr val="accent1"/>
                          </a:solidFill>
                          <a:latin typeface="Meiryo UI" panose="020B0604030504040204" pitchFamily="50" charset="-128"/>
                          <a:ea typeface="Meiryo UI" panose="020B0604030504040204" pitchFamily="50" charset="-128"/>
                        </a:rPr>
                        <a:t>/</a:t>
                      </a:r>
                      <a:r>
                        <a:rPr lang="ja-JP" altLang="en-US"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accent1"/>
                          </a:solidFill>
                          <a:latin typeface="Meiryo UI" panose="020B0604030504040204" pitchFamily="50" charset="-128"/>
                          <a:ea typeface="Meiryo UI" panose="020B0604030504040204" pitchFamily="50" charset="-128"/>
                        </a:rPr>
                        <a:t>●</a:t>
                      </a:r>
                      <a:r>
                        <a:rPr lang="en-US" altLang="ja-JP" sz="1000" dirty="0">
                          <a:solidFill>
                            <a:schemeClr val="accent1"/>
                          </a:solidFill>
                          <a:latin typeface="Meiryo UI" panose="020B0604030504040204" pitchFamily="50" charset="-128"/>
                          <a:ea typeface="Meiryo UI" panose="020B0604030504040204" pitchFamily="50" charset="-128"/>
                        </a:rPr>
                        <a:t>/</a:t>
                      </a:r>
                      <a:r>
                        <a:rPr lang="ja-JP" altLang="en-US" sz="1000" dirty="0">
                          <a:solidFill>
                            <a:schemeClr val="accent1"/>
                          </a:solidFill>
                          <a:latin typeface="Meiryo UI" panose="020B0604030504040204" pitchFamily="50" charset="-128"/>
                          <a:ea typeface="Meiryo UI" panose="020B0604030504040204" pitchFamily="50" charset="-128"/>
                        </a:rPr>
                        <a:t>●</a:t>
                      </a:r>
                      <a:endParaRPr lang="en-US" altLang="ja-JP"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34802953"/>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その他研究開発費</a:t>
                      </a:r>
                      <a:endParaRPr lang="en-US" altLang="ja-JP"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1000">
                          <a:solidFill>
                            <a:schemeClr val="accent1"/>
                          </a:solidFill>
                          <a:latin typeface="Meiryo UI" panose="020B0604030504040204" pitchFamily="50" charset="-128"/>
                          <a:ea typeface="Meiryo UI" panose="020B0604030504040204" pitchFamily="50" charset="-128"/>
                        </a:rPr>
                        <a:t>円</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2213303681"/>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設備投資費</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1000">
                          <a:solidFill>
                            <a:schemeClr val="accent1"/>
                          </a:solidFill>
                          <a:latin typeface="Meiryo UI" panose="020B0604030504040204" pitchFamily="50" charset="-128"/>
                          <a:ea typeface="Meiryo UI" panose="020B0604030504040204" pitchFamily="50" charset="-128"/>
                        </a:rPr>
                        <a:t>円</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144101450"/>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販売管理費</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900" dirty="0">
                          <a:solidFill>
                            <a:schemeClr val="accent1"/>
                          </a:solidFill>
                          <a:latin typeface="Meiryo UI" panose="020B0604030504040204" pitchFamily="50" charset="-128"/>
                          <a:ea typeface="Meiryo UI" panose="020B0604030504040204" pitchFamily="50" charset="-128"/>
                        </a:rPr>
                        <a:t>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1000">
                          <a:solidFill>
                            <a:schemeClr val="accent1"/>
                          </a:solidFill>
                          <a:latin typeface="Meiryo UI" panose="020B0604030504040204" pitchFamily="50" charset="-128"/>
                          <a:ea typeface="Meiryo UI" panose="020B0604030504040204" pitchFamily="50" charset="-128"/>
                        </a:rPr>
                        <a:t>円</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914499693"/>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営業利益</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900" dirty="0">
                          <a:solidFill>
                            <a:schemeClr val="accent1"/>
                          </a:solidFill>
                          <a:latin typeface="Meiryo UI" panose="020B0604030504040204" pitchFamily="50" charset="-128"/>
                          <a:ea typeface="Meiryo UI" panose="020B0604030504040204" pitchFamily="50" charset="-128"/>
                        </a:rPr>
                        <a:t>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900">
                          <a:solidFill>
                            <a:schemeClr val="accent1"/>
                          </a:solidFill>
                          <a:latin typeface="Meiryo UI" panose="020B0604030504040204" pitchFamily="50" charset="-128"/>
                          <a:ea typeface="Meiryo UI" panose="020B0604030504040204" pitchFamily="50" charset="-128"/>
                        </a:rPr>
                        <a:t>円</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a:solidFill>
                            <a:schemeClr val="accent1"/>
                          </a:solidFill>
                          <a:latin typeface="Meiryo UI" panose="020B0604030504040204" pitchFamily="50" charset="-128"/>
                          <a:ea typeface="Meiryo UI" panose="020B0604030504040204" pitchFamily="50" charset="-128"/>
                        </a:rPr>
                        <a:t>XX</a:t>
                      </a:r>
                      <a:r>
                        <a:rPr lang="ja-JP" altLang="en-US" sz="1000">
                          <a:solidFill>
                            <a:schemeClr val="accent1"/>
                          </a:solidFill>
                          <a:latin typeface="Meiryo UI" panose="020B0604030504040204" pitchFamily="50" charset="-128"/>
                          <a:ea typeface="Meiryo UI" panose="020B0604030504040204" pitchFamily="50" charset="-128"/>
                        </a:rPr>
                        <a:t>円</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28872653"/>
                  </a:ext>
                </a:extLst>
              </a:tr>
              <a:tr h="419232">
                <a:tc gridSpan="2">
                  <a:txBody>
                    <a:bodyPr/>
                    <a:lstStyle/>
                    <a:p>
                      <a:pPr algn="ctr"/>
                      <a:r>
                        <a:rPr lang="ja-JP" altLang="en-US" sz="1200">
                          <a:latin typeface="Meiryo UI" panose="020B0604030504040204" pitchFamily="50" charset="-128"/>
                          <a:ea typeface="Meiryo UI" panose="020B0604030504040204" pitchFamily="50" charset="-128"/>
                        </a:rPr>
                        <a:t>取組の段階</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事業可能性の検証</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研究開発の開始</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事業化</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dirty="0">
                          <a:solidFill>
                            <a:schemeClr val="accent1"/>
                          </a:solidFill>
                          <a:latin typeface="Meiryo UI" panose="020B0604030504040204" pitchFamily="50" charset="-128"/>
                          <a:ea typeface="Meiryo UI" panose="020B0604030504040204" pitchFamily="50" charset="-128"/>
                        </a:rPr>
                        <a:t>投資回収</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67470838"/>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会社全体の売上高研究開発費比率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1000" dirty="0">
                          <a:solidFill>
                            <a:schemeClr val="accent1"/>
                          </a:solidFill>
                          <a:latin typeface="Meiryo UI" panose="020B0604030504040204" pitchFamily="50" charset="-128"/>
                          <a:ea typeface="Meiryo UI" panose="020B0604030504040204" pitchFamily="50" charset="-128"/>
                        </a:rPr>
                        <a:t>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980922235"/>
                  </a:ext>
                </a:extLst>
              </a:tr>
            </a:tbl>
          </a:graphicData>
        </a:graphic>
      </p:graphicFrame>
      <p:sp>
        <p:nvSpPr>
          <p:cNvPr id="10" name="テキスト ボックス 216">
            <a:extLst>
              <a:ext uri="{FF2B5EF4-FFF2-40B4-BE49-F238E27FC236}">
                <a16:creationId xmlns:a16="http://schemas.microsoft.com/office/drawing/2014/main" id="{482FDEB2-DFDA-6F84-FF21-FA7567CD0AED}"/>
              </a:ext>
            </a:extLst>
          </p:cNvPr>
          <p:cNvSpPr txBox="1"/>
          <p:nvPr/>
        </p:nvSpPr>
        <p:spPr>
          <a:xfrm>
            <a:off x="8101417"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sp>
        <p:nvSpPr>
          <p:cNvPr id="12" name="TextBox 35">
            <a:extLst>
              <a:ext uri="{FF2B5EF4-FFF2-40B4-BE49-F238E27FC236}">
                <a16:creationId xmlns:a16="http://schemas.microsoft.com/office/drawing/2014/main" id="{A787E24C-7C54-732D-8E53-438098E3972C}"/>
              </a:ext>
            </a:extLst>
          </p:cNvPr>
          <p:cNvSpPr txBox="1"/>
          <p:nvPr/>
        </p:nvSpPr>
        <p:spPr>
          <a:xfrm>
            <a:off x="1100831" y="5287828"/>
            <a:ext cx="10404684" cy="15434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自己負担分の資金調達方針、想定される資金調達方法</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200" dirty="0">
                <a:solidFill>
                  <a:schemeClr val="accent1"/>
                </a:solidFill>
                <a:latin typeface="Meiryo UI" panose="020B0604030504040204" pitchFamily="50" charset="-128"/>
                <a:ea typeface="Meiryo UI" panose="020B0604030504040204" pitchFamily="50" charset="-128"/>
              </a:rPr>
              <a:t>XXX, XXX, XXX, </a:t>
            </a: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自己負担が会社全体のキャッシュフローに与える影響</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lang="ja-JP" altLang="en-US" sz="1200" dirty="0">
                <a:solidFill>
                  <a:schemeClr val="tx1"/>
                </a:solidFill>
                <a:latin typeface="Meiryo UI" panose="020B0604030504040204" pitchFamily="50" charset="-128"/>
                <a:ea typeface="Meiryo UI" panose="020B0604030504040204" pitchFamily="50" charset="-128"/>
              </a:rPr>
              <a:t>事業化後の競争性の維持や事業拡大のための、資金計画、投資・投資回収の計画等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lang="ja-JP" altLang="en-US" sz="1200" dirty="0">
                <a:solidFill>
                  <a:schemeClr val="tx1"/>
                </a:solidFill>
                <a:latin typeface="Meiryo UI" panose="020B0604030504040204" pitchFamily="50" charset="-128"/>
                <a:ea typeface="Meiryo UI" panose="020B0604030504040204" pitchFamily="50" charset="-128"/>
              </a:rPr>
              <a:t>営業活動に係る計画・投資</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p:txBody>
      </p:sp>
      <p:sp>
        <p:nvSpPr>
          <p:cNvPr id="8" name="スライド番号プレースホルダー 2">
            <a:extLst>
              <a:ext uri="{FF2B5EF4-FFF2-40B4-BE49-F238E27FC236}">
                <a16:creationId xmlns:a16="http://schemas.microsoft.com/office/drawing/2014/main" id="{3E01F822-C178-4330-9F6C-7E5B4A69CE80}"/>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 name="四角形吹き出し 18">
            <a:extLst>
              <a:ext uri="{FF2B5EF4-FFF2-40B4-BE49-F238E27FC236}">
                <a16:creationId xmlns:a16="http://schemas.microsoft.com/office/drawing/2014/main" id="{AF586918-D119-2661-B5A1-D6FE0D1780EB}"/>
              </a:ext>
            </a:extLst>
          </p:cNvPr>
          <p:cNvSpPr/>
          <p:nvPr/>
        </p:nvSpPr>
        <p:spPr>
          <a:xfrm>
            <a:off x="3406819" y="51477"/>
            <a:ext cx="3643986"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90732FB4-F144-F472-59E9-16CFD5A95B44}"/>
              </a:ext>
            </a:extLst>
          </p:cNvPr>
          <p:cNvSpPr/>
          <p:nvPr/>
        </p:nvSpPr>
        <p:spPr>
          <a:xfrm>
            <a:off x="10572187" y="2785426"/>
            <a:ext cx="1480211"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kern="0" dirty="0">
                <a:solidFill>
                  <a:schemeClr val="bg1"/>
                </a:solidFill>
                <a:latin typeface="+mn-ea"/>
              </a:rPr>
              <a:t>以下になっていることを確認</a:t>
            </a:r>
            <a:r>
              <a:rPr kumimoji="0" lang="ja-JP" altLang="en-US" sz="1000" b="0" i="0" u="none" strike="noStrike" kern="0" cap="none" spc="0" normalizeH="0" baseline="0" noProof="0" dirty="0">
                <a:ln>
                  <a:noFill/>
                </a:ln>
                <a:solidFill>
                  <a:schemeClr val="bg1"/>
                </a:solidFill>
                <a:effectLst/>
                <a:uLnTx/>
                <a:uFillTx/>
                <a:latin typeface="+mn-ea"/>
                <a:cs typeface="+mn-cs"/>
              </a:rPr>
              <a:t>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2750507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00F0CD7-B67C-E404-8570-3E0F711EDDA8}"/>
              </a:ext>
            </a:extLst>
          </p:cNvPr>
          <p:cNvSpPr txBox="1"/>
          <p:nvPr/>
        </p:nvSpPr>
        <p:spPr>
          <a:xfrm>
            <a:off x="218114" y="860557"/>
            <a:ext cx="5150840" cy="369332"/>
          </a:xfrm>
          <a:prstGeom prst="rect">
            <a:avLst/>
          </a:prstGeom>
          <a:noFill/>
        </p:spPr>
        <p:txBody>
          <a:bodyPr wrap="square" rtlCol="0">
            <a:spAutoFit/>
          </a:bodyPr>
          <a:lstStyle/>
          <a:p>
            <a:r>
              <a:rPr kumimoji="1" lang="ja-JP" altLang="en-US" b="1"/>
              <a:t>該当する関連技術</a:t>
            </a:r>
          </a:p>
        </p:txBody>
      </p:sp>
      <p:sp>
        <p:nvSpPr>
          <p:cNvPr id="6" name="テキスト ボックス 5">
            <a:extLst>
              <a:ext uri="{FF2B5EF4-FFF2-40B4-BE49-F238E27FC236}">
                <a16:creationId xmlns:a16="http://schemas.microsoft.com/office/drawing/2014/main" id="{A2BA5973-9EBC-306B-009A-A761AD3829A6}"/>
              </a:ext>
            </a:extLst>
          </p:cNvPr>
          <p:cNvSpPr txBox="1"/>
          <p:nvPr/>
        </p:nvSpPr>
        <p:spPr>
          <a:xfrm>
            <a:off x="413158" y="1229889"/>
            <a:ext cx="11778842" cy="923330"/>
          </a:xfrm>
          <a:prstGeom prst="rect">
            <a:avLst/>
          </a:prstGeom>
          <a:noFill/>
        </p:spPr>
        <p:txBody>
          <a:bodyPr wrap="square">
            <a:spAutoFit/>
          </a:bodyPr>
          <a:lstStyle/>
          <a:p>
            <a:r>
              <a:rPr lang="ja-JP" altLang="en-US" dirty="0"/>
              <a:t>①オール光ネットワーク関連技術</a:t>
            </a:r>
            <a:endParaRPr lang="en-US" altLang="ja-JP" dirty="0"/>
          </a:p>
          <a:p>
            <a:r>
              <a:rPr lang="ja-JP" altLang="en-US" dirty="0"/>
              <a:t>②非地上系ネットワーク関連技術</a:t>
            </a:r>
            <a:endParaRPr lang="en-US" altLang="ja-JP" dirty="0"/>
          </a:p>
          <a:p>
            <a:r>
              <a:rPr lang="ja-JP" altLang="en-US" dirty="0"/>
              <a:t>③セキュアな仮想化・統合ネットワーク関連技術</a:t>
            </a:r>
          </a:p>
        </p:txBody>
      </p:sp>
      <p:sp>
        <p:nvSpPr>
          <p:cNvPr id="8" name="四角形吹き出し 18">
            <a:extLst>
              <a:ext uri="{FF2B5EF4-FFF2-40B4-BE49-F238E27FC236}">
                <a16:creationId xmlns:a16="http://schemas.microsoft.com/office/drawing/2014/main" id="{4BDA61A4-E2F1-A458-71FA-60101057B55D}"/>
              </a:ext>
            </a:extLst>
          </p:cNvPr>
          <p:cNvSpPr/>
          <p:nvPr/>
        </p:nvSpPr>
        <p:spPr>
          <a:xfrm>
            <a:off x="4641598" y="976297"/>
            <a:ext cx="3643986" cy="545287"/>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以下のいずれかから１つを選択し、それ以外のものを削除すること。複数の技術に関する情報を提供する場合は、技術毎に提案すること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9" name="テキスト ボックス 8">
            <a:extLst>
              <a:ext uri="{FF2B5EF4-FFF2-40B4-BE49-F238E27FC236}">
                <a16:creationId xmlns:a16="http://schemas.microsoft.com/office/drawing/2014/main" id="{9620EA37-C4D4-08FC-04EA-35C68A852167}"/>
              </a:ext>
            </a:extLst>
          </p:cNvPr>
          <p:cNvSpPr txBox="1"/>
          <p:nvPr/>
        </p:nvSpPr>
        <p:spPr>
          <a:xfrm>
            <a:off x="219512" y="2805971"/>
            <a:ext cx="5150840" cy="369332"/>
          </a:xfrm>
          <a:prstGeom prst="rect">
            <a:avLst/>
          </a:prstGeom>
          <a:noFill/>
        </p:spPr>
        <p:txBody>
          <a:bodyPr wrap="square" rtlCol="0">
            <a:spAutoFit/>
          </a:bodyPr>
          <a:lstStyle/>
          <a:p>
            <a:r>
              <a:rPr kumimoji="1" lang="ja-JP" altLang="en-US" b="1"/>
              <a:t>提供者に関する情報</a:t>
            </a:r>
          </a:p>
        </p:txBody>
      </p:sp>
      <p:sp>
        <p:nvSpPr>
          <p:cNvPr id="10" name="テキスト ボックス 9">
            <a:extLst>
              <a:ext uri="{FF2B5EF4-FFF2-40B4-BE49-F238E27FC236}">
                <a16:creationId xmlns:a16="http://schemas.microsoft.com/office/drawing/2014/main" id="{1D045E78-4BFA-A81C-7FF1-97D5E9E10E6B}"/>
              </a:ext>
            </a:extLst>
          </p:cNvPr>
          <p:cNvSpPr txBox="1"/>
          <p:nvPr/>
        </p:nvSpPr>
        <p:spPr>
          <a:xfrm>
            <a:off x="413158" y="3501351"/>
            <a:ext cx="9136423" cy="1200329"/>
          </a:xfrm>
          <a:prstGeom prst="rect">
            <a:avLst/>
          </a:prstGeom>
          <a:noFill/>
        </p:spPr>
        <p:txBody>
          <a:bodyPr wrap="square" rtlCol="0">
            <a:spAutoFit/>
          </a:bodyPr>
          <a:lstStyle/>
          <a:p>
            <a:r>
              <a:rPr kumimoji="1" lang="zh-CN" altLang="en-US">
                <a:latin typeface="游ゴシック" panose="020B0400000000000000" pitchFamily="50" charset="-128"/>
                <a:ea typeface="游ゴシック" panose="020B0400000000000000" pitchFamily="50" charset="-128"/>
              </a:rPr>
              <a:t>［代表提案者］</a:t>
            </a:r>
          </a:p>
          <a:p>
            <a:pPr marL="176213"/>
            <a:r>
              <a:rPr kumimoji="1" lang="zh-CN" altLang="en-US">
                <a:latin typeface="游ゴシック" panose="020B0400000000000000" pitchFamily="50" charset="-128"/>
                <a:ea typeface="游ゴシック" panose="020B0400000000000000" pitchFamily="50" charset="-128"/>
              </a:rPr>
              <a:t>所在地：〒●●●－●●●●　</a:t>
            </a:r>
            <a:r>
              <a:rPr kumimoji="1" lang="en-US" altLang="zh-CN">
                <a:latin typeface="游ゴシック" panose="020B0400000000000000" pitchFamily="50" charset="-128"/>
                <a:ea typeface="游ゴシック" panose="020B0400000000000000" pitchFamily="50" charset="-128"/>
              </a:rPr>
              <a:t>A</a:t>
            </a:r>
            <a:r>
              <a:rPr kumimoji="1" lang="zh-CN" altLang="en-US">
                <a:latin typeface="游ゴシック" panose="020B0400000000000000" pitchFamily="50" charset="-128"/>
                <a:ea typeface="游ゴシック" panose="020B0400000000000000" pitchFamily="50" charset="-128"/>
              </a:rPr>
              <a:t>都</a:t>
            </a:r>
            <a:r>
              <a:rPr kumimoji="1" lang="en-US" altLang="zh-CN">
                <a:latin typeface="游ゴシック" panose="020B0400000000000000" pitchFamily="50" charset="-128"/>
                <a:ea typeface="游ゴシック" panose="020B0400000000000000" pitchFamily="50" charset="-128"/>
              </a:rPr>
              <a:t>B</a:t>
            </a:r>
            <a:r>
              <a:rPr kumimoji="1" lang="zh-CN" altLang="en-US">
                <a:latin typeface="游ゴシック" panose="020B0400000000000000" pitchFamily="50" charset="-128"/>
                <a:ea typeface="游ゴシック" panose="020B0400000000000000" pitchFamily="50" charset="-128"/>
              </a:rPr>
              <a:t>市</a:t>
            </a:r>
            <a:r>
              <a:rPr kumimoji="1" lang="en-US" altLang="zh-CN">
                <a:latin typeface="游ゴシック" panose="020B0400000000000000" pitchFamily="50" charset="-128"/>
                <a:ea typeface="游ゴシック" panose="020B0400000000000000" pitchFamily="50" charset="-128"/>
              </a:rPr>
              <a:t>C</a:t>
            </a:r>
            <a:r>
              <a:rPr kumimoji="1" lang="zh-CN" altLang="en-US">
                <a:latin typeface="游ゴシック" panose="020B0400000000000000" pitchFamily="50" charset="-128"/>
                <a:ea typeface="游ゴシック" panose="020B0400000000000000" pitchFamily="50" charset="-128"/>
              </a:rPr>
              <a:t>町●－●－●</a:t>
            </a:r>
          </a:p>
          <a:p>
            <a:pPr marL="176213"/>
            <a:r>
              <a:rPr kumimoji="1" lang="zh-CN" altLang="en-US">
                <a:latin typeface="游ゴシック" panose="020B0400000000000000" pitchFamily="50" charset="-128"/>
                <a:ea typeface="游ゴシック" panose="020B0400000000000000" pitchFamily="50" charset="-128"/>
              </a:rPr>
              <a:t>法人名：株式会社●●●</a:t>
            </a:r>
          </a:p>
          <a:p>
            <a:pPr marL="176213"/>
            <a:r>
              <a:rPr kumimoji="1" lang="zh-CN" altLang="en-US">
                <a:latin typeface="游ゴシック" panose="020B0400000000000000" pitchFamily="50" charset="-128"/>
                <a:ea typeface="游ゴシック" panose="020B0400000000000000" pitchFamily="50" charset="-128"/>
              </a:rPr>
              <a:t>代表者：●●　●●</a:t>
            </a:r>
          </a:p>
        </p:txBody>
      </p:sp>
      <p:sp>
        <p:nvSpPr>
          <p:cNvPr id="11" name="四角形吹き出し 18">
            <a:extLst>
              <a:ext uri="{FF2B5EF4-FFF2-40B4-BE49-F238E27FC236}">
                <a16:creationId xmlns:a16="http://schemas.microsoft.com/office/drawing/2014/main" id="{327F9049-0B3A-9604-7E53-9985AC16E7D1}"/>
              </a:ext>
            </a:extLst>
          </p:cNvPr>
          <p:cNvSpPr/>
          <p:nvPr/>
        </p:nvSpPr>
        <p:spPr>
          <a:xfrm>
            <a:off x="2952336" y="2582268"/>
            <a:ext cx="5333248" cy="1100430"/>
          </a:xfrm>
          <a:prstGeom prst="wedgeRectCallout">
            <a:avLst>
              <a:gd name="adj1" fmla="val -60022"/>
              <a:gd name="adj2" fmla="val -8391"/>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提案者の情報を記載すること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また、共同提案者については、提案者数分追加の上記載すること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代表提案者は本プログラムの趣旨に基づき、成果を社会実装・海外展開できる主体である民間企業とすること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提案者の法人名は公表文書に使用することがあるため、対外的に公表して問題ない内容とすること。公表不可の提案者については公表不可であることを記載すること</a:t>
            </a:r>
          </a:p>
        </p:txBody>
      </p:sp>
      <p:sp>
        <p:nvSpPr>
          <p:cNvPr id="4" name="テキスト ボックス 3">
            <a:extLst>
              <a:ext uri="{FF2B5EF4-FFF2-40B4-BE49-F238E27FC236}">
                <a16:creationId xmlns:a16="http://schemas.microsoft.com/office/drawing/2014/main" id="{03774FEA-6E97-6B04-C07A-2D3BA779123D}"/>
              </a:ext>
            </a:extLst>
          </p:cNvPr>
          <p:cNvSpPr txBox="1"/>
          <p:nvPr/>
        </p:nvSpPr>
        <p:spPr>
          <a:xfrm>
            <a:off x="413158" y="5027729"/>
            <a:ext cx="6094770" cy="1200329"/>
          </a:xfrm>
          <a:prstGeom prst="rect">
            <a:avLst/>
          </a:prstGeom>
          <a:noFill/>
        </p:spPr>
        <p:txBody>
          <a:bodyPr wrap="square">
            <a:spAutoFit/>
          </a:bodyPr>
          <a:lstStyle/>
          <a:p>
            <a:r>
              <a:rPr kumimoji="1" lang="zh-CN" altLang="en-US">
                <a:latin typeface="游ゴシック" panose="020B0400000000000000" pitchFamily="50" charset="-128"/>
                <a:ea typeface="游ゴシック" panose="020B0400000000000000" pitchFamily="50" charset="-128"/>
              </a:rPr>
              <a:t>［共同提案者］</a:t>
            </a:r>
          </a:p>
          <a:p>
            <a:pPr marL="176213"/>
            <a:r>
              <a:rPr kumimoji="1" lang="zh-CN" altLang="en-US">
                <a:latin typeface="游ゴシック" panose="020B0400000000000000" pitchFamily="50" charset="-128"/>
                <a:ea typeface="游ゴシック" panose="020B0400000000000000" pitchFamily="50" charset="-128"/>
              </a:rPr>
              <a:t>所在地：〒</a:t>
            </a:r>
          </a:p>
          <a:p>
            <a:pPr marL="176213"/>
            <a:r>
              <a:rPr kumimoji="1" lang="zh-CN" altLang="en-US">
                <a:latin typeface="游ゴシック" panose="020B0400000000000000" pitchFamily="50" charset="-128"/>
                <a:ea typeface="游ゴシック" panose="020B0400000000000000" pitchFamily="50" charset="-128"/>
              </a:rPr>
              <a:t>法人名：</a:t>
            </a:r>
          </a:p>
          <a:p>
            <a:pPr marL="176213"/>
            <a:r>
              <a:rPr kumimoji="1" lang="zh-CN" altLang="en-US">
                <a:latin typeface="游ゴシック" panose="020B0400000000000000" pitchFamily="50" charset="-128"/>
                <a:ea typeface="游ゴシック" panose="020B0400000000000000" pitchFamily="50" charset="-128"/>
              </a:rPr>
              <a:t>代表者：</a:t>
            </a:r>
            <a:endParaRPr lang="ja-JP" altLang="en-US">
              <a:latin typeface="游ゴシック" panose="020B0400000000000000" pitchFamily="50" charset="-128"/>
              <a:ea typeface="游ゴシック" panose="020B0400000000000000" pitchFamily="50" charset="-128"/>
            </a:endParaRPr>
          </a:p>
        </p:txBody>
      </p:sp>
      <p:sp>
        <p:nvSpPr>
          <p:cNvPr id="13" name="スライド番号プレースホルダー 2">
            <a:extLst>
              <a:ext uri="{FF2B5EF4-FFF2-40B4-BE49-F238E27FC236}">
                <a16:creationId xmlns:a16="http://schemas.microsoft.com/office/drawing/2014/main" id="{3BBC66C9-C7C6-4CFF-98E1-5A7924CDD546}"/>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4124665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316266"/>
            <a:ext cx="11166395" cy="1077218"/>
          </a:xfrm>
          <a:prstGeom prst="rect">
            <a:avLst/>
          </a:prstGeom>
          <a:noFill/>
        </p:spPr>
        <p:txBody>
          <a:bodyPr wrap="square" rtlCol="0">
            <a:spAutoFit/>
          </a:bodyPr>
          <a:lstStyle/>
          <a:p>
            <a:pPr>
              <a:spcBef>
                <a:spcPts val="600"/>
              </a:spcBef>
            </a:pPr>
            <a:r>
              <a:rPr lang="ja-JP" altLang="en-US" b="1" dirty="0"/>
              <a:t>３　研究開発計画</a:t>
            </a:r>
          </a:p>
          <a:p>
            <a:pPr marL="179388">
              <a:spcBef>
                <a:spcPts val="600"/>
              </a:spcBef>
            </a:pPr>
            <a:r>
              <a:rPr lang="ja-JP" altLang="en-US" b="1" dirty="0"/>
              <a:t>３</a:t>
            </a:r>
            <a:r>
              <a:rPr lang="en-US" altLang="ja-JP" b="1" dirty="0"/>
              <a:t>-</a:t>
            </a:r>
            <a:r>
              <a:rPr lang="ja-JP" altLang="en-US" b="1" dirty="0"/>
              <a:t>１　当該事業の全体における研究開発対象の概要、目的、背景</a:t>
            </a:r>
          </a:p>
          <a:p>
            <a:pPr marL="444500">
              <a:spcBef>
                <a:spcPts val="600"/>
              </a:spcBef>
            </a:pPr>
            <a:r>
              <a:rPr lang="ja-JP" altLang="en-US" dirty="0">
                <a:solidFill>
                  <a:schemeClr val="accent1"/>
                </a:solidFill>
              </a:rPr>
              <a:t>＜研究開発の概要、目的、背景を記載する。記載にあたり、開発が必要な技術などを明記すること ＞</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5524783"/>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638C59D1-42AE-61DA-DCA1-FCB47203B4EC}"/>
              </a:ext>
            </a:extLst>
          </p:cNvPr>
          <p:cNvPicPr>
            <a:picLocks noChangeAspect="1"/>
          </p:cNvPicPr>
          <p:nvPr/>
        </p:nvPicPr>
        <p:blipFill>
          <a:blip r:embed="rId2"/>
          <a:stretch>
            <a:fillRect/>
          </a:stretch>
        </p:blipFill>
        <p:spPr>
          <a:xfrm>
            <a:off x="1530350" y="2462900"/>
            <a:ext cx="5288905" cy="2093525"/>
          </a:xfrm>
          <a:prstGeom prst="rect">
            <a:avLst/>
          </a:prstGeom>
        </p:spPr>
      </p:pic>
      <p:sp>
        <p:nvSpPr>
          <p:cNvPr id="9" name="テキスト ボックス 8">
            <a:extLst>
              <a:ext uri="{FF2B5EF4-FFF2-40B4-BE49-F238E27FC236}">
                <a16:creationId xmlns:a16="http://schemas.microsoft.com/office/drawing/2014/main" id="{DBC5CCD6-F565-4DD2-1D87-CA144C7DA741}"/>
              </a:ext>
            </a:extLst>
          </p:cNvPr>
          <p:cNvSpPr txBox="1"/>
          <p:nvPr/>
        </p:nvSpPr>
        <p:spPr>
          <a:xfrm>
            <a:off x="1689741" y="3256182"/>
            <a:ext cx="1612053" cy="909381"/>
          </a:xfrm>
          <a:prstGeom prst="rect">
            <a:avLst/>
          </a:prstGeom>
          <a:noFill/>
          <a:ln>
            <a:solidFill>
              <a:srgbClr val="FF0000"/>
            </a:solidFill>
          </a:ln>
        </p:spPr>
        <p:txBody>
          <a:bodyPr wrap="square" rtlCol="0" anchor="b" anchorCtr="0">
            <a:noAutofit/>
          </a:bodyPr>
          <a:lstStyle/>
          <a:p>
            <a:pPr algn="ctr"/>
            <a:r>
              <a:rPr kumimoji="1" lang="ja-JP" altLang="en-US" sz="1600" b="1">
                <a:solidFill>
                  <a:srgbClr val="FF0000"/>
                </a:solidFill>
                <a:latin typeface="+mn-ea"/>
              </a:rPr>
              <a:t>開発対象</a:t>
            </a:r>
          </a:p>
        </p:txBody>
      </p:sp>
      <p:sp>
        <p:nvSpPr>
          <p:cNvPr id="10" name="テキスト ボックス 9">
            <a:extLst>
              <a:ext uri="{FF2B5EF4-FFF2-40B4-BE49-F238E27FC236}">
                <a16:creationId xmlns:a16="http://schemas.microsoft.com/office/drawing/2014/main" id="{004787B4-DA79-C854-F907-1B06DC0A23FC}"/>
              </a:ext>
            </a:extLst>
          </p:cNvPr>
          <p:cNvSpPr txBox="1"/>
          <p:nvPr/>
        </p:nvSpPr>
        <p:spPr>
          <a:xfrm>
            <a:off x="2080033" y="1887372"/>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 name="テキスト ボックス 10">
            <a:extLst>
              <a:ext uri="{FF2B5EF4-FFF2-40B4-BE49-F238E27FC236}">
                <a16:creationId xmlns:a16="http://schemas.microsoft.com/office/drawing/2014/main" id="{35581132-3D37-CD22-E904-E21A1E096B65}"/>
              </a:ext>
            </a:extLst>
          </p:cNvPr>
          <p:cNvSpPr txBox="1"/>
          <p:nvPr/>
        </p:nvSpPr>
        <p:spPr>
          <a:xfrm>
            <a:off x="3937000" y="1938836"/>
            <a:ext cx="803246" cy="1544440"/>
          </a:xfrm>
          <a:prstGeom prst="rect">
            <a:avLst/>
          </a:prstGeom>
          <a:noFill/>
          <a:ln>
            <a:solidFill>
              <a:schemeClr val="tx1">
                <a:lumMod val="50000"/>
                <a:lumOff val="50000"/>
              </a:schemeClr>
            </a:solidFill>
          </a:ln>
        </p:spPr>
        <p:txBody>
          <a:bodyPr wrap="square" rtlCol="0" anchor="t" anchorCtr="0">
            <a:noAutofit/>
          </a:bodyPr>
          <a:lstStyle/>
          <a:p>
            <a:pPr algn="ctr"/>
            <a:r>
              <a:rPr kumimoji="1" lang="ja-JP" altLang="en-US" sz="1200" b="1">
                <a:solidFill>
                  <a:schemeClr val="tx1">
                    <a:lumMod val="50000"/>
                    <a:lumOff val="50000"/>
                  </a:schemeClr>
                </a:solidFill>
                <a:latin typeface="+mn-ea"/>
              </a:rPr>
              <a:t>既に実用化済等の技術</a:t>
            </a:r>
          </a:p>
        </p:txBody>
      </p:sp>
      <p:sp>
        <p:nvSpPr>
          <p:cNvPr id="12" name="四角形吹き出し 18">
            <a:extLst>
              <a:ext uri="{FF2B5EF4-FFF2-40B4-BE49-F238E27FC236}">
                <a16:creationId xmlns:a16="http://schemas.microsoft.com/office/drawing/2014/main" id="{94913F0A-ACB8-9BC0-3D29-CCDE07C6BD38}"/>
              </a:ext>
            </a:extLst>
          </p:cNvPr>
          <p:cNvSpPr/>
          <p:nvPr/>
        </p:nvSpPr>
        <p:spPr>
          <a:xfrm>
            <a:off x="5494424" y="1853161"/>
            <a:ext cx="3643986" cy="482013"/>
          </a:xfrm>
          <a:prstGeom prst="wedgeRectCallout">
            <a:avLst>
              <a:gd name="adj1" fmla="val -73971"/>
              <a:gd name="adj2" fmla="val 5522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開発する技術の概要やスケジュール</a:t>
            </a:r>
            <a:r>
              <a:rPr kumimoji="0" lang="ja-JP" altLang="en-US" sz="1000" kern="0" dirty="0">
                <a:solidFill>
                  <a:schemeClr val="bg1"/>
                </a:solidFill>
                <a:latin typeface="+mn-ea"/>
              </a:rPr>
              <a:t>を図や線表などでわかりやすく記載する。</a:t>
            </a:r>
            <a:r>
              <a:rPr kumimoji="0" lang="ja-JP" altLang="en-US" sz="1000" b="1" kern="0" dirty="0">
                <a:solidFill>
                  <a:schemeClr val="bg1"/>
                </a:solidFill>
                <a:latin typeface="+mn-ea"/>
              </a:rPr>
              <a:t>既存の技術や製品と、開発が必要な技術などは区別して記載する</a:t>
            </a:r>
            <a:r>
              <a:rPr kumimoji="0" lang="ja-JP" altLang="en-US" sz="1000" kern="0" dirty="0">
                <a:solidFill>
                  <a:schemeClr val="bg1"/>
                </a:solidFill>
                <a:latin typeface="+mn-ea"/>
              </a:rPr>
              <a:t>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 name="四角形吹き出し 18">
            <a:extLst>
              <a:ext uri="{FF2B5EF4-FFF2-40B4-BE49-F238E27FC236}">
                <a16:creationId xmlns:a16="http://schemas.microsoft.com/office/drawing/2014/main" id="{EBFD529E-E5BE-65F5-2EA6-00DD4195AABB}"/>
              </a:ext>
            </a:extLst>
          </p:cNvPr>
          <p:cNvSpPr/>
          <p:nvPr/>
        </p:nvSpPr>
        <p:spPr>
          <a:xfrm>
            <a:off x="6629797" y="2485057"/>
            <a:ext cx="1377612" cy="359345"/>
          </a:xfrm>
          <a:prstGeom prst="wedgeRectCallout">
            <a:avLst>
              <a:gd name="adj1" fmla="val -62480"/>
              <a:gd name="adj2" fmla="val -1215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略語は解説を入れる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4" name="スライド番号プレースホルダー 2">
            <a:extLst>
              <a:ext uri="{FF2B5EF4-FFF2-40B4-BE49-F238E27FC236}">
                <a16:creationId xmlns:a16="http://schemas.microsoft.com/office/drawing/2014/main" id="{828D1183-1B0F-4E20-AA7B-F2CC9C88D12A}"/>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 name="四角形吹き出し 18">
            <a:extLst>
              <a:ext uri="{FF2B5EF4-FFF2-40B4-BE49-F238E27FC236}">
                <a16:creationId xmlns:a16="http://schemas.microsoft.com/office/drawing/2014/main" id="{38130C3B-B2F5-4988-7D6F-B0AFF0E78E01}"/>
              </a:ext>
            </a:extLst>
          </p:cNvPr>
          <p:cNvSpPr/>
          <p:nvPr/>
        </p:nvSpPr>
        <p:spPr>
          <a:xfrm>
            <a:off x="2985811" y="25097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4272292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8">
            <a:extLst>
              <a:ext uri="{FF2B5EF4-FFF2-40B4-BE49-F238E27FC236}">
                <a16:creationId xmlns:a16="http://schemas.microsoft.com/office/drawing/2014/main" id="{B8907303-38E0-0F48-1238-76ACE75A3808}"/>
              </a:ext>
            </a:extLst>
          </p:cNvPr>
          <p:cNvSpPr/>
          <p:nvPr/>
        </p:nvSpPr>
        <p:spPr>
          <a:xfrm>
            <a:off x="4305389" y="1436746"/>
            <a:ext cx="4590482" cy="820449"/>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a:ln>
                  <a:noFill/>
                </a:ln>
                <a:solidFill>
                  <a:schemeClr val="bg1"/>
                </a:solidFill>
                <a:effectLst/>
                <a:uLnTx/>
                <a:uFillTx/>
                <a:latin typeface="+mn-ea"/>
                <a:cs typeface="+mn-cs"/>
              </a:rPr>
              <a:t>代表提案者、共同提案者（実践）は機構からの助成に係る契約を締結するが、連携研究者、研究実施協力者（点線）は機構と契約は締結しない。</a:t>
            </a:r>
            <a:endParaRPr kumimoji="0" lang="en-US" altLang="ja-JP" sz="1000" b="0" i="0" u="none" strike="noStrike" kern="0" cap="none" spc="0" normalizeH="0" baseline="0" noProof="0">
              <a:ln>
                <a:noFill/>
              </a:ln>
              <a:solidFill>
                <a:schemeClr val="bg1"/>
              </a:solidFill>
              <a:effectLst/>
              <a:uLnTx/>
              <a:uFillTx/>
              <a:latin typeface="+mn-ea"/>
              <a:cs typeface="+mn-cs"/>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a:ln>
                  <a:noFill/>
                </a:ln>
                <a:solidFill>
                  <a:schemeClr val="bg1"/>
                </a:solidFill>
                <a:effectLst/>
                <a:uLnTx/>
                <a:uFillTx/>
                <a:latin typeface="+mn-ea"/>
                <a:cs typeface="+mn-cs"/>
              </a:rPr>
              <a:t>研究開発とその成果を最大化することに係る体制を記載する。</a:t>
            </a:r>
          </a:p>
        </p:txBody>
      </p:sp>
      <p:sp>
        <p:nvSpPr>
          <p:cNvPr id="3" name="正方形/長方形 2">
            <a:extLst>
              <a:ext uri="{FF2B5EF4-FFF2-40B4-BE49-F238E27FC236}">
                <a16:creationId xmlns:a16="http://schemas.microsoft.com/office/drawing/2014/main" id="{9B8ECF3F-1FBA-79CB-BED2-696FFEAB105B}"/>
              </a:ext>
            </a:extLst>
          </p:cNvPr>
          <p:cNvSpPr/>
          <p:nvPr/>
        </p:nvSpPr>
        <p:spPr>
          <a:xfrm>
            <a:off x="820396" y="564021"/>
            <a:ext cx="10757728" cy="618920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4475671-DB7A-8902-A6A6-08FBEC41EE3B}"/>
              </a:ext>
            </a:extLst>
          </p:cNvPr>
          <p:cNvSpPr txBox="1"/>
          <p:nvPr/>
        </p:nvSpPr>
        <p:spPr>
          <a:xfrm>
            <a:off x="413157" y="227605"/>
            <a:ext cx="11164967" cy="1000274"/>
          </a:xfrm>
          <a:prstGeom prst="rect">
            <a:avLst/>
          </a:prstGeom>
          <a:noFill/>
        </p:spPr>
        <p:txBody>
          <a:bodyPr wrap="square" rtlCol="0">
            <a:spAutoFit/>
          </a:bodyPr>
          <a:lstStyle/>
          <a:p>
            <a:pPr marL="179388">
              <a:spcBef>
                <a:spcPts val="600"/>
              </a:spcBef>
            </a:pPr>
            <a:r>
              <a:rPr lang="ja-JP" altLang="en-US" b="1" dirty="0"/>
              <a:t>３</a:t>
            </a:r>
            <a:r>
              <a:rPr lang="en-US" altLang="ja-JP" b="1" dirty="0"/>
              <a:t>-</a:t>
            </a:r>
            <a:r>
              <a:rPr lang="ja-JP" altLang="en-US" b="1" dirty="0"/>
              <a:t>２　研究開発体制及び分担</a:t>
            </a:r>
          </a:p>
          <a:p>
            <a:pPr marL="647700" indent="-203200">
              <a:spcBef>
                <a:spcPts val="600"/>
              </a:spcBef>
            </a:pPr>
            <a:r>
              <a:rPr lang="ja-JP" altLang="en-US" dirty="0">
                <a:solidFill>
                  <a:schemeClr val="accent1"/>
                </a:solidFill>
              </a:rPr>
              <a:t>＜研究開発の実施体制を研究開発項目毎等で樹形図等により表現する。それぞれの担当社が体制の中で果たす役割や、共同提案者以外の連携者等も明確にした上で簡潔に図示すること＞</a:t>
            </a:r>
          </a:p>
        </p:txBody>
      </p:sp>
      <p:sp>
        <p:nvSpPr>
          <p:cNvPr id="5" name="スライド番号プレースホルダー 2">
            <a:extLst>
              <a:ext uri="{FF2B5EF4-FFF2-40B4-BE49-F238E27FC236}">
                <a16:creationId xmlns:a16="http://schemas.microsoft.com/office/drawing/2014/main" id="{79CB394E-80F2-454C-B5B4-4682E4874D60}"/>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7" name="正方形/長方形 26">
            <a:extLst>
              <a:ext uri="{FF2B5EF4-FFF2-40B4-BE49-F238E27FC236}">
                <a16:creationId xmlns:a16="http://schemas.microsoft.com/office/drawing/2014/main" id="{2971FC5B-D804-F3B0-84BA-97256E93D404}"/>
              </a:ext>
            </a:extLst>
          </p:cNvPr>
          <p:cNvSpPr>
            <a:spLocks noChangeArrowheads="1"/>
          </p:cNvSpPr>
          <p:nvPr/>
        </p:nvSpPr>
        <p:spPr bwMode="auto">
          <a:xfrm>
            <a:off x="1088436" y="2762301"/>
            <a:ext cx="2520000" cy="97200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代表</a:t>
            </a:r>
            <a:r>
              <a:rPr lang="en-US" altLang="ja-JP" sz="1200" kern="100">
                <a:solidFill>
                  <a:schemeClr val="accent1"/>
                </a:solidFill>
                <a:effectLst/>
                <a:latin typeface="+mn-ea"/>
                <a:cs typeface="Times New Roman" panose="02020603050405020304" pitchFamily="18" charset="0"/>
              </a:rPr>
              <a:t>/</a:t>
            </a:r>
            <a:r>
              <a:rPr lang="ja-JP" altLang="en-US" sz="1200" kern="100">
                <a:solidFill>
                  <a:schemeClr val="accent1"/>
                </a:solidFill>
                <a:effectLst/>
                <a:latin typeface="+mn-ea"/>
                <a:cs typeface="Times New Roman" panose="02020603050405020304" pitchFamily="18" charset="0"/>
              </a:rPr>
              <a:t>共同</a:t>
            </a:r>
            <a:r>
              <a:rPr lang="ja-JP" sz="1200" kern="100">
                <a:solidFill>
                  <a:schemeClr val="accent1"/>
                </a:solidFill>
                <a:effectLst/>
                <a:latin typeface="+mn-ea"/>
                <a:cs typeface="Times New Roman" panose="02020603050405020304" pitchFamily="18" charset="0"/>
              </a:rPr>
              <a:t>提案者（Ａ</a:t>
            </a:r>
            <a:r>
              <a:rPr lang="ja-JP" altLang="en-US" sz="1200" kern="100">
                <a:solidFill>
                  <a:schemeClr val="accent1"/>
                </a:solidFill>
                <a:latin typeface="+mn-ea"/>
                <a:cs typeface="Times New Roman" panose="02020603050405020304" pitchFamily="18" charset="0"/>
              </a:rPr>
              <a:t>Ａ</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p>
          <a:p>
            <a:pPr algn="just">
              <a:spcBef>
                <a:spcPts val="600"/>
              </a:spcBef>
            </a:pPr>
            <a:r>
              <a:rPr lang="ja-JP" sz="1200" kern="100">
                <a:solidFill>
                  <a:schemeClr val="accent1"/>
                </a:solidFill>
                <a:effectLst/>
                <a:latin typeface="+mn-ea"/>
                <a:cs typeface="Times New Roman" panose="02020603050405020304" pitchFamily="18" charset="0"/>
              </a:rPr>
              <a:t>　代表研究責任者　○○ ○○</a:t>
            </a:r>
          </a:p>
        </p:txBody>
      </p:sp>
      <p:sp>
        <p:nvSpPr>
          <p:cNvPr id="28" name="正方形/長方形 27">
            <a:extLst>
              <a:ext uri="{FF2B5EF4-FFF2-40B4-BE49-F238E27FC236}">
                <a16:creationId xmlns:a16="http://schemas.microsoft.com/office/drawing/2014/main" id="{F50E2073-B0D4-B967-BB42-BEFE57C5EBA6}"/>
              </a:ext>
            </a:extLst>
          </p:cNvPr>
          <p:cNvSpPr>
            <a:spLocks noChangeArrowheads="1"/>
          </p:cNvSpPr>
          <p:nvPr/>
        </p:nvSpPr>
        <p:spPr bwMode="auto">
          <a:xfrm>
            <a:off x="1785389" y="4091469"/>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共同提案者（Ｂ</a:t>
            </a:r>
            <a:r>
              <a:rPr lang="ja-JP" altLang="en-US" sz="1200" kern="100">
                <a:solidFill>
                  <a:schemeClr val="accent1"/>
                </a:solidFill>
                <a:effectLst/>
                <a:latin typeface="+mn-ea"/>
                <a:cs typeface="Times New Roman" panose="02020603050405020304" pitchFamily="18" charset="0"/>
              </a:rPr>
              <a:t>Ｂ</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役割：○○の研究開発・・、製品化、標準必須特許取得、標準化</a:t>
            </a:r>
          </a:p>
          <a:p>
            <a:pPr indent="114300" algn="l">
              <a:spcBef>
                <a:spcPts val="600"/>
              </a:spcBef>
            </a:pPr>
            <a:r>
              <a:rPr lang="ja-JP" sz="1200" kern="100">
                <a:solidFill>
                  <a:schemeClr val="accent1"/>
                </a:solidFill>
                <a:effectLst/>
                <a:latin typeface="+mn-ea"/>
                <a:cs typeface="Times New Roman" panose="02020603050405020304" pitchFamily="18" charset="0"/>
              </a:rPr>
              <a:t>実施責任者　○○ ○○</a:t>
            </a:r>
          </a:p>
        </p:txBody>
      </p:sp>
      <p:sp>
        <p:nvSpPr>
          <p:cNvPr id="29" name="正方形/長方形 28">
            <a:extLst>
              <a:ext uri="{FF2B5EF4-FFF2-40B4-BE49-F238E27FC236}">
                <a16:creationId xmlns:a16="http://schemas.microsoft.com/office/drawing/2014/main" id="{B0FE40AB-494F-CC20-F9AF-6418273273F2}"/>
              </a:ext>
            </a:extLst>
          </p:cNvPr>
          <p:cNvSpPr>
            <a:spLocks noChangeArrowheads="1"/>
          </p:cNvSpPr>
          <p:nvPr/>
        </p:nvSpPr>
        <p:spPr bwMode="auto">
          <a:xfrm>
            <a:off x="1785389" y="5420637"/>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共同提案者（</a:t>
            </a:r>
            <a:r>
              <a:rPr lang="ja-JP" altLang="en-US" sz="1200" kern="100">
                <a:solidFill>
                  <a:schemeClr val="accent1"/>
                </a:solidFill>
                <a:effectLst/>
                <a:latin typeface="+mn-ea"/>
                <a:cs typeface="Times New Roman" panose="02020603050405020304" pitchFamily="18" charset="0"/>
              </a:rPr>
              <a:t>ＣＣ</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a:t>
            </a:r>
            <a:endParaRPr lang="ja-JP" sz="1200" kern="100">
              <a:solidFill>
                <a:schemeClr val="accent1"/>
              </a:solidFill>
              <a:effectLst/>
              <a:latin typeface="+mn-ea"/>
              <a:cs typeface="Times New Roman" panose="02020603050405020304" pitchFamily="18" charset="0"/>
            </a:endParaRPr>
          </a:p>
          <a:p>
            <a:pPr indent="114300" algn="l">
              <a:spcBef>
                <a:spcPts val="600"/>
              </a:spcBef>
            </a:pPr>
            <a:r>
              <a:rPr lang="ja-JP" sz="1200" kern="100">
                <a:solidFill>
                  <a:schemeClr val="accent1"/>
                </a:solidFill>
                <a:effectLst/>
                <a:latin typeface="+mn-ea"/>
                <a:cs typeface="Times New Roman" panose="02020603050405020304" pitchFamily="18" charset="0"/>
              </a:rPr>
              <a:t>実施責任者　○○ ○○</a:t>
            </a:r>
          </a:p>
        </p:txBody>
      </p:sp>
      <p:cxnSp>
        <p:nvCxnSpPr>
          <p:cNvPr id="30" name="直線矢印コネクタ 29">
            <a:extLst>
              <a:ext uri="{FF2B5EF4-FFF2-40B4-BE49-F238E27FC236}">
                <a16:creationId xmlns:a16="http://schemas.microsoft.com/office/drawing/2014/main" id="{0EFDC0EB-1EB6-0A1E-8FB7-9F8E3770FA92}"/>
              </a:ext>
            </a:extLst>
          </p:cNvPr>
          <p:cNvCxnSpPr>
            <a:cxnSpLocks noChangeShapeType="1"/>
            <a:endCxn id="29" idx="1"/>
          </p:cNvCxnSpPr>
          <p:nvPr/>
        </p:nvCxnSpPr>
        <p:spPr bwMode="auto">
          <a:xfrm>
            <a:off x="1349166" y="5905150"/>
            <a:ext cx="436223" cy="1487"/>
          </a:xfrm>
          <a:prstGeom prst="straightConnector1">
            <a:avLst/>
          </a:prstGeom>
          <a:noFill/>
          <a:ln w="9525">
            <a:solidFill>
              <a:srgbClr val="000000"/>
            </a:solidFill>
            <a:round/>
            <a:headEnd/>
            <a:tailEnd/>
          </a:ln>
        </p:spPr>
      </p:cxnSp>
      <p:cxnSp>
        <p:nvCxnSpPr>
          <p:cNvPr id="31" name="直線矢印コネクタ 30">
            <a:extLst>
              <a:ext uri="{FF2B5EF4-FFF2-40B4-BE49-F238E27FC236}">
                <a16:creationId xmlns:a16="http://schemas.microsoft.com/office/drawing/2014/main" id="{478CC66F-BC0D-BF11-6A3F-88324771C042}"/>
              </a:ext>
            </a:extLst>
          </p:cNvPr>
          <p:cNvCxnSpPr>
            <a:cxnSpLocks noChangeShapeType="1"/>
            <a:endCxn id="28" idx="1"/>
          </p:cNvCxnSpPr>
          <p:nvPr/>
        </p:nvCxnSpPr>
        <p:spPr bwMode="auto">
          <a:xfrm>
            <a:off x="1352225" y="4577469"/>
            <a:ext cx="433164" cy="0"/>
          </a:xfrm>
          <a:prstGeom prst="straightConnector1">
            <a:avLst/>
          </a:prstGeom>
          <a:noFill/>
          <a:ln w="9525">
            <a:solidFill>
              <a:srgbClr val="000000"/>
            </a:solidFill>
            <a:round/>
            <a:headEnd/>
            <a:tailEnd/>
          </a:ln>
        </p:spPr>
      </p:cxnSp>
      <p:cxnSp>
        <p:nvCxnSpPr>
          <p:cNvPr id="32" name="直線コネクタ 31">
            <a:extLst>
              <a:ext uri="{FF2B5EF4-FFF2-40B4-BE49-F238E27FC236}">
                <a16:creationId xmlns:a16="http://schemas.microsoft.com/office/drawing/2014/main" id="{AC24D2B5-DF93-C620-82F9-5077747CB568}"/>
              </a:ext>
            </a:extLst>
          </p:cNvPr>
          <p:cNvCxnSpPr>
            <a:cxnSpLocks/>
          </p:cNvCxnSpPr>
          <p:nvPr/>
        </p:nvCxnSpPr>
        <p:spPr>
          <a:xfrm>
            <a:off x="1352225" y="3733664"/>
            <a:ext cx="0" cy="2171486"/>
          </a:xfrm>
          <a:prstGeom prst="line">
            <a:avLst/>
          </a:prstGeom>
          <a:noFill/>
          <a:ln w="9525" cap="flat" cmpd="sng" algn="ctr">
            <a:solidFill>
              <a:sysClr val="windowText" lastClr="000000"/>
            </a:solidFill>
            <a:prstDash val="solid"/>
          </a:ln>
          <a:effectLst/>
        </p:spPr>
      </p:cxnSp>
      <p:sp>
        <p:nvSpPr>
          <p:cNvPr id="41" name="正方形/長方形 40">
            <a:extLst>
              <a:ext uri="{FF2B5EF4-FFF2-40B4-BE49-F238E27FC236}">
                <a16:creationId xmlns:a16="http://schemas.microsoft.com/office/drawing/2014/main" id="{011BB554-6BFD-500F-23D6-23FA53D44A36}"/>
              </a:ext>
            </a:extLst>
          </p:cNvPr>
          <p:cNvSpPr>
            <a:spLocks noChangeArrowheads="1"/>
          </p:cNvSpPr>
          <p:nvPr/>
        </p:nvSpPr>
        <p:spPr bwMode="auto">
          <a:xfrm>
            <a:off x="5565186" y="2904515"/>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dirty="0">
                <a:solidFill>
                  <a:schemeClr val="accent1"/>
                </a:solidFill>
                <a:latin typeface="+mn-ea"/>
                <a:cs typeface="Times New Roman" panose="02020603050405020304" pitchFamily="18" charset="0"/>
              </a:rPr>
              <a:t>連携研究</a:t>
            </a:r>
            <a:r>
              <a:rPr lang="ja-JP" sz="1200" kern="100" dirty="0">
                <a:solidFill>
                  <a:schemeClr val="accent1"/>
                </a:solidFill>
                <a:effectLst/>
                <a:latin typeface="+mn-ea"/>
                <a:cs typeface="Times New Roman" panose="02020603050405020304" pitchFamily="18" charset="0"/>
              </a:rPr>
              <a:t>者（</a:t>
            </a:r>
            <a:r>
              <a:rPr lang="en-US" altLang="ja-JP" sz="1200" kern="100" dirty="0">
                <a:solidFill>
                  <a:schemeClr val="accent1"/>
                </a:solidFill>
                <a:effectLst/>
                <a:latin typeface="+mn-ea"/>
                <a:cs typeface="Times New Roman" panose="02020603050405020304" pitchFamily="18" charset="0"/>
              </a:rPr>
              <a:t>DD</a:t>
            </a:r>
            <a:r>
              <a:rPr lang="ja-JP" altLang="en-US" sz="1200" kern="100">
                <a:solidFill>
                  <a:schemeClr val="accent1"/>
                </a:solidFill>
                <a:effectLst/>
                <a:latin typeface="+mn-ea"/>
                <a:cs typeface="Times New Roman" panose="02020603050405020304" pitchFamily="18" charset="0"/>
              </a:rPr>
              <a:t>大学</a:t>
            </a:r>
            <a:r>
              <a:rPr lang="ja-JP" sz="1200" kern="100">
                <a:solidFill>
                  <a:schemeClr val="accent1"/>
                </a:solidFill>
                <a:effectLst/>
                <a:latin typeface="+mn-ea"/>
                <a:cs typeface="Times New Roman" panose="02020603050405020304" pitchFamily="18" charset="0"/>
              </a:rPr>
              <a:t>）</a:t>
            </a:r>
            <a:endParaRPr lang="ja-JP" sz="1200" kern="100" dirty="0">
              <a:solidFill>
                <a:schemeClr val="accent1"/>
              </a:solidFill>
              <a:effectLst/>
              <a:latin typeface="+mn-ea"/>
              <a:cs typeface="Times New Roman" panose="02020603050405020304" pitchFamily="18" charset="0"/>
            </a:endParaRPr>
          </a:p>
          <a:p>
            <a:pPr algn="just">
              <a:spcBef>
                <a:spcPts val="600"/>
              </a:spcBef>
            </a:pPr>
            <a:r>
              <a:rPr lang="ja-JP" sz="1200" kern="100" dirty="0">
                <a:solidFill>
                  <a:schemeClr val="accent1"/>
                </a:solidFill>
                <a:effectLst/>
                <a:latin typeface="+mn-ea"/>
                <a:cs typeface="Times New Roman" panose="02020603050405020304" pitchFamily="18" charset="0"/>
              </a:rPr>
              <a:t>役割：・・・・・・・・・</a:t>
            </a:r>
          </a:p>
        </p:txBody>
      </p:sp>
      <p:cxnSp>
        <p:nvCxnSpPr>
          <p:cNvPr id="43" name="直線矢印コネクタ 42">
            <a:extLst>
              <a:ext uri="{FF2B5EF4-FFF2-40B4-BE49-F238E27FC236}">
                <a16:creationId xmlns:a16="http://schemas.microsoft.com/office/drawing/2014/main" id="{5702E1C8-5BE4-B5BB-229B-14F4EAE4B38C}"/>
              </a:ext>
            </a:extLst>
          </p:cNvPr>
          <p:cNvCxnSpPr>
            <a:stCxn id="27" idx="3"/>
            <a:endCxn id="41" idx="1"/>
          </p:cNvCxnSpPr>
          <p:nvPr/>
        </p:nvCxnSpPr>
        <p:spPr>
          <a:xfrm>
            <a:off x="3608436" y="3248301"/>
            <a:ext cx="1956750" cy="0"/>
          </a:xfrm>
          <a:prstGeom prst="straightConnector1">
            <a:avLst/>
          </a:prstGeom>
          <a:ln w="127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216">
            <a:extLst>
              <a:ext uri="{FF2B5EF4-FFF2-40B4-BE49-F238E27FC236}">
                <a16:creationId xmlns:a16="http://schemas.microsoft.com/office/drawing/2014/main" id="{47C3E043-31E2-93E3-ADB2-B3B0BF8F058D}"/>
              </a:ext>
            </a:extLst>
          </p:cNvPr>
          <p:cNvSpPr txBox="1"/>
          <p:nvPr/>
        </p:nvSpPr>
        <p:spPr>
          <a:xfrm>
            <a:off x="1088436" y="251398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schemeClr val="accent1"/>
                </a:solidFill>
                <a:effectLst/>
                <a:uLnTx/>
                <a:uFillTx/>
                <a:latin typeface="+mn-ea"/>
                <a:cs typeface="+mn-cs"/>
              </a:rPr>
              <a:t>研究開発項目○</a:t>
            </a:r>
            <a:endParaRPr kumimoji="0" lang="en-US" sz="1400" b="0" i="0" u="none" strike="noStrike" kern="0" cap="none" spc="0" normalizeH="0" baseline="0" noProof="0">
              <a:ln>
                <a:noFill/>
              </a:ln>
              <a:solidFill>
                <a:schemeClr val="accent1"/>
              </a:solidFill>
              <a:effectLst/>
              <a:uLnTx/>
              <a:uFillTx/>
              <a:latin typeface="+mn-ea"/>
              <a:cs typeface="+mn-cs"/>
            </a:endParaRPr>
          </a:p>
        </p:txBody>
      </p:sp>
      <p:sp>
        <p:nvSpPr>
          <p:cNvPr id="45" name="正方形/長方形 44">
            <a:extLst>
              <a:ext uri="{FF2B5EF4-FFF2-40B4-BE49-F238E27FC236}">
                <a16:creationId xmlns:a16="http://schemas.microsoft.com/office/drawing/2014/main" id="{DED7B452-3AE5-73DE-2924-121FDF1F5A56}"/>
              </a:ext>
            </a:extLst>
          </p:cNvPr>
          <p:cNvSpPr>
            <a:spLocks noChangeArrowheads="1"/>
          </p:cNvSpPr>
          <p:nvPr/>
        </p:nvSpPr>
        <p:spPr bwMode="auto">
          <a:xfrm>
            <a:off x="5565186" y="491214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研究実施協力</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effectLst/>
                <a:latin typeface="+mn-ea"/>
                <a:cs typeface="Times New Roman" panose="02020603050405020304" pitchFamily="18" charset="0"/>
              </a:rPr>
              <a:t>FF</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実証等の実施</a:t>
            </a:r>
            <a:endParaRPr lang="ja-JP" sz="1200" kern="100">
              <a:solidFill>
                <a:schemeClr val="accent1"/>
              </a:solidFill>
              <a:effectLst/>
              <a:latin typeface="+mn-ea"/>
              <a:cs typeface="Times New Roman" panose="02020603050405020304" pitchFamily="18" charset="0"/>
            </a:endParaRPr>
          </a:p>
        </p:txBody>
      </p:sp>
      <p:sp>
        <p:nvSpPr>
          <p:cNvPr id="46" name="正方形/長方形 45">
            <a:extLst>
              <a:ext uri="{FF2B5EF4-FFF2-40B4-BE49-F238E27FC236}">
                <a16:creationId xmlns:a16="http://schemas.microsoft.com/office/drawing/2014/main" id="{3DC6B5A4-9B57-65ED-D7AC-6D7A34FF531C}"/>
              </a:ext>
            </a:extLst>
          </p:cNvPr>
          <p:cNvSpPr>
            <a:spLocks noChangeArrowheads="1"/>
          </p:cNvSpPr>
          <p:nvPr/>
        </p:nvSpPr>
        <p:spPr bwMode="auto">
          <a:xfrm>
            <a:off x="5565186" y="376870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連携研究</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latin typeface="+mn-ea"/>
                <a:cs typeface="Times New Roman" panose="02020603050405020304" pitchFamily="18" charset="0"/>
              </a:rPr>
              <a:t>EE</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p>
        </p:txBody>
      </p:sp>
      <p:sp>
        <p:nvSpPr>
          <p:cNvPr id="47" name="フリーフォーム: 図形 46">
            <a:extLst>
              <a:ext uri="{FF2B5EF4-FFF2-40B4-BE49-F238E27FC236}">
                <a16:creationId xmlns:a16="http://schemas.microsoft.com/office/drawing/2014/main" id="{90204B75-44CA-0D29-2A48-FFFAD5122CAA}"/>
              </a:ext>
            </a:extLst>
          </p:cNvPr>
          <p:cNvSpPr/>
          <p:nvPr/>
        </p:nvSpPr>
        <p:spPr>
          <a:xfrm>
            <a:off x="5123870" y="3246673"/>
            <a:ext cx="425450" cy="876300"/>
          </a:xfrm>
          <a:custGeom>
            <a:avLst/>
            <a:gdLst>
              <a:gd name="connsiteX0" fmla="*/ 0 w 425450"/>
              <a:gd name="connsiteY0" fmla="*/ 0 h 876300"/>
              <a:gd name="connsiteX1" fmla="*/ 0 w 425450"/>
              <a:gd name="connsiteY1" fmla="*/ 876300 h 876300"/>
              <a:gd name="connsiteX2" fmla="*/ 425450 w 425450"/>
              <a:gd name="connsiteY2" fmla="*/ 876300 h 876300"/>
            </a:gdLst>
            <a:ahLst/>
            <a:cxnLst>
              <a:cxn ang="0">
                <a:pos x="connsiteX0" y="connsiteY0"/>
              </a:cxn>
              <a:cxn ang="0">
                <a:pos x="connsiteX1" y="connsiteY1"/>
              </a:cxn>
              <a:cxn ang="0">
                <a:pos x="connsiteX2" y="connsiteY2"/>
              </a:cxn>
            </a:cxnLst>
            <a:rect l="l" t="t" r="r" b="b"/>
            <a:pathLst>
              <a:path w="425450" h="876300">
                <a:moveTo>
                  <a:pt x="0" y="0"/>
                </a:moveTo>
                <a:lnTo>
                  <a:pt x="0" y="876300"/>
                </a:lnTo>
                <a:lnTo>
                  <a:pt x="425450" y="876300"/>
                </a:lnTo>
              </a:path>
            </a:pathLst>
          </a:custGeom>
          <a:noFill/>
          <a:ln>
            <a:solidFill>
              <a:schemeClr val="tx1"/>
            </a:solidFill>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sp>
        <p:nvSpPr>
          <p:cNvPr id="49" name="正方形/長方形 48">
            <a:extLst>
              <a:ext uri="{FF2B5EF4-FFF2-40B4-BE49-F238E27FC236}">
                <a16:creationId xmlns:a16="http://schemas.microsoft.com/office/drawing/2014/main" id="{0B8B1675-B048-9CCA-93A1-2DBA292E8DCB}"/>
              </a:ext>
            </a:extLst>
          </p:cNvPr>
          <p:cNvSpPr>
            <a:spLocks noChangeArrowheads="1"/>
          </p:cNvSpPr>
          <p:nvPr/>
        </p:nvSpPr>
        <p:spPr bwMode="auto">
          <a:xfrm>
            <a:off x="5565186" y="5857021"/>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研究実施協力</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effectLst/>
                <a:latin typeface="+mn-ea"/>
                <a:cs typeface="Times New Roman" panose="02020603050405020304" pitchFamily="18" charset="0"/>
              </a:rPr>
              <a:t>GG</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米国○○</a:t>
            </a:r>
            <a:r>
              <a:rPr lang="ja-JP" altLang="en-US" sz="1200" kern="100">
                <a:solidFill>
                  <a:schemeClr val="accent1"/>
                </a:solidFill>
                <a:latin typeface="+mn-ea"/>
                <a:cs typeface="Times New Roman" panose="02020603050405020304" pitchFamily="18" charset="0"/>
              </a:rPr>
              <a:t>で</a:t>
            </a:r>
            <a:r>
              <a:rPr lang="ja-JP" altLang="en-US" sz="1200" kern="100">
                <a:solidFill>
                  <a:schemeClr val="accent1"/>
                </a:solidFill>
                <a:effectLst/>
                <a:latin typeface="+mn-ea"/>
                <a:cs typeface="Times New Roman" panose="02020603050405020304" pitchFamily="18" charset="0"/>
              </a:rPr>
              <a:t>の○○に係る開発</a:t>
            </a:r>
            <a:endParaRPr lang="ja-JP" sz="1200" kern="100">
              <a:solidFill>
                <a:schemeClr val="accent1"/>
              </a:solidFill>
              <a:effectLst/>
              <a:latin typeface="+mn-ea"/>
              <a:cs typeface="Times New Roman" panose="02020603050405020304" pitchFamily="18" charset="0"/>
            </a:endParaRPr>
          </a:p>
        </p:txBody>
      </p:sp>
      <p:sp>
        <p:nvSpPr>
          <p:cNvPr id="6" name="テキスト ボックス 216">
            <a:extLst>
              <a:ext uri="{FF2B5EF4-FFF2-40B4-BE49-F238E27FC236}">
                <a16:creationId xmlns:a16="http://schemas.microsoft.com/office/drawing/2014/main" id="{2BE9F43F-A84B-5029-ABFA-CEAC66238F6D}"/>
              </a:ext>
            </a:extLst>
          </p:cNvPr>
          <p:cNvSpPr txBox="1"/>
          <p:nvPr/>
        </p:nvSpPr>
        <p:spPr>
          <a:xfrm>
            <a:off x="3616568" y="301102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chemeClr val="accent1"/>
                </a:solidFill>
                <a:effectLst/>
                <a:uLnTx/>
                <a:uFillTx/>
                <a:latin typeface="+mn-ea"/>
                <a:cs typeface="+mn-cs"/>
              </a:rPr>
              <a:t>委託</a:t>
            </a:r>
            <a:endParaRPr kumimoji="0" lang="en-US" sz="900" b="0" i="0" u="none" strike="noStrike" kern="0" cap="none" spc="0" normalizeH="0" baseline="0" noProof="0">
              <a:ln>
                <a:noFill/>
              </a:ln>
              <a:solidFill>
                <a:schemeClr val="accent1"/>
              </a:solidFill>
              <a:effectLst/>
              <a:uLnTx/>
              <a:uFillTx/>
              <a:latin typeface="+mn-ea"/>
              <a:cs typeface="+mn-cs"/>
            </a:endParaRPr>
          </a:p>
        </p:txBody>
      </p:sp>
      <p:sp>
        <p:nvSpPr>
          <p:cNvPr id="14" name="ee4pContent3">
            <a:extLst>
              <a:ext uri="{FF2B5EF4-FFF2-40B4-BE49-F238E27FC236}">
                <a16:creationId xmlns:a16="http://schemas.microsoft.com/office/drawing/2014/main" id="{C20EDDBD-31B4-4279-243D-4B82FB92A180}"/>
              </a:ext>
            </a:extLst>
          </p:cNvPr>
          <p:cNvSpPr txBox="1"/>
          <p:nvPr/>
        </p:nvSpPr>
        <p:spPr>
          <a:xfrm>
            <a:off x="8213992" y="2899684"/>
            <a:ext cx="3235326" cy="295733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a:buSzPct val="100000"/>
            </a:pPr>
            <a:r>
              <a:rPr kumimoji="0" lang="ja-JP" altLang="en-US" sz="1400" dirty="0">
                <a:latin typeface="+mn-ea"/>
              </a:rPr>
              <a:t>各主体の役割</a:t>
            </a:r>
            <a:endParaRPr kumimoji="0" lang="en-US" altLang="ja-JP" sz="1200" dirty="0">
              <a:latin typeface="+mn-ea"/>
            </a:endParaRPr>
          </a:p>
          <a:p>
            <a:pPr lvl="1">
              <a:buClr>
                <a:srgbClr val="1F497D"/>
              </a:buClr>
              <a:buSzPct val="100000"/>
            </a:pPr>
            <a:r>
              <a:rPr kumimoji="0" lang="ja-JP" altLang="en-US" sz="1200" dirty="0">
                <a:solidFill>
                  <a:schemeClr val="accent1"/>
                </a:solidFill>
                <a:latin typeface="+mn-ea"/>
              </a:rPr>
              <a:t>研究開発項目１全体の取りまとめは、</a:t>
            </a:r>
            <a:r>
              <a:rPr kumimoji="0" lang="en-US" altLang="ja-JP" sz="1200" dirty="0">
                <a:solidFill>
                  <a:schemeClr val="accent1"/>
                </a:solidFill>
                <a:latin typeface="+mn-ea"/>
              </a:rPr>
              <a:t>AA</a:t>
            </a:r>
            <a:r>
              <a:rPr kumimoji="0" lang="ja-JP" altLang="en-US" sz="1200" dirty="0">
                <a:solidFill>
                  <a:schemeClr val="accent1"/>
                </a:solidFill>
                <a:latin typeface="+mn-ea"/>
              </a:rPr>
              <a:t>社が行う</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BB</a:t>
            </a:r>
            <a:r>
              <a:rPr kumimoji="0" lang="ja-JP" altLang="en-US" sz="1200" dirty="0">
                <a:solidFill>
                  <a:schemeClr val="accent1"/>
                </a:solidFill>
                <a:latin typeface="+mn-ea"/>
              </a:rPr>
              <a:t>社は、</a:t>
            </a:r>
            <a:r>
              <a:rPr lang="en-US" altLang="ja-JP" sz="1200" dirty="0">
                <a:solidFill>
                  <a:schemeClr val="accent1"/>
                </a:solidFill>
                <a:latin typeface="+mn-ea"/>
              </a:rPr>
              <a:t>XXX</a:t>
            </a:r>
            <a:r>
              <a:rPr lang="ja-JP" altLang="en-US" sz="1200" dirty="0">
                <a:solidFill>
                  <a:schemeClr val="accent1"/>
                </a:solidFill>
                <a:latin typeface="+mn-ea"/>
              </a:rPr>
              <a:t>を担当する</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CC</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a:p>
            <a:pPr marL="0" lvl="1" indent="0">
              <a:buClr>
                <a:srgbClr val="1F497D"/>
              </a:buClr>
              <a:buSzPct val="100000"/>
              <a:buNone/>
            </a:pPr>
            <a:endParaRPr kumimoji="0" lang="en-US" altLang="ja-JP" sz="1200" dirty="0">
              <a:solidFill>
                <a:schemeClr val="accent1"/>
              </a:solidFill>
              <a:latin typeface="+mn-ea"/>
            </a:endParaRPr>
          </a:p>
          <a:p>
            <a:pPr>
              <a:buSzPct val="100000"/>
            </a:pPr>
            <a:r>
              <a:rPr kumimoji="0" lang="ja-JP" altLang="en-US" sz="1400" dirty="0">
                <a:latin typeface="+mn-ea"/>
              </a:rPr>
              <a:t>研究開発における連携方法（共同提案者間の連携）</a:t>
            </a:r>
            <a:endParaRPr kumimoji="0" lang="en-US" altLang="ja-JP" sz="1400" dirty="0">
              <a:latin typeface="+mn-ea"/>
            </a:endParaRPr>
          </a:p>
          <a:p>
            <a:pPr lvl="1">
              <a:buClr>
                <a:srgbClr val="1F497D"/>
              </a:buClr>
              <a:buSzPct val="100000"/>
            </a:pPr>
            <a:r>
              <a:rPr kumimoji="0" lang="en-US" altLang="ja-JP" sz="1200" dirty="0">
                <a:solidFill>
                  <a:schemeClr val="accent1"/>
                </a:solidFill>
                <a:latin typeface="+mn-ea"/>
              </a:rPr>
              <a:t>XXX</a:t>
            </a:r>
          </a:p>
          <a:p>
            <a:pPr lvl="1">
              <a:buClr>
                <a:srgbClr val="1F497D"/>
              </a:buClr>
              <a:buSzPct val="100000"/>
            </a:pPr>
            <a:r>
              <a:rPr kumimoji="0" lang="en-US" altLang="ja-JP" sz="1200" dirty="0">
                <a:solidFill>
                  <a:schemeClr val="accent1"/>
                </a:solidFill>
                <a:latin typeface="+mn-ea"/>
              </a:rPr>
              <a:t>XXX</a:t>
            </a:r>
          </a:p>
          <a:p>
            <a:pPr marL="108000" lvl="1" indent="0">
              <a:buClr>
                <a:srgbClr val="1F497D"/>
              </a:buClr>
              <a:buSzPct val="100000"/>
              <a:buFont typeface="Trebuchet MS" panose="020B0603020202020204" pitchFamily="34" charset="0"/>
              <a:buNone/>
            </a:pPr>
            <a:endParaRPr kumimoji="0" lang="en-US" altLang="ja-JP" sz="1200" dirty="0">
              <a:solidFill>
                <a:schemeClr val="accent1"/>
              </a:solidFill>
              <a:latin typeface="+mn-ea"/>
            </a:endParaRPr>
          </a:p>
          <a:p>
            <a:pPr>
              <a:buSzPct val="100000"/>
            </a:pPr>
            <a:r>
              <a:rPr kumimoji="0" lang="ja-JP" altLang="en-US" sz="1400" dirty="0">
                <a:latin typeface="+mn-ea"/>
              </a:rPr>
              <a:t>共同提案者以外の本プロジェクトにおける他実施者等との連携</a:t>
            </a:r>
            <a:endParaRPr kumimoji="0" lang="en-US" altLang="ja-JP" sz="1400" dirty="0">
              <a:latin typeface="+mn-ea"/>
            </a:endParaRPr>
          </a:p>
          <a:p>
            <a:pPr lvl="1">
              <a:buClr>
                <a:srgbClr val="1F497D"/>
              </a:buClr>
              <a:buSzPct val="100000"/>
            </a:pPr>
            <a:r>
              <a:rPr kumimoji="0" lang="en-US" altLang="ja-JP" sz="1200" dirty="0">
                <a:solidFill>
                  <a:schemeClr val="accent1"/>
                </a:solidFill>
                <a:latin typeface="+mn-ea"/>
              </a:rPr>
              <a:t>FF</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GG</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p:txBody>
      </p:sp>
      <p:sp>
        <p:nvSpPr>
          <p:cNvPr id="15" name="テキスト ボックス 216">
            <a:extLst>
              <a:ext uri="{FF2B5EF4-FFF2-40B4-BE49-F238E27FC236}">
                <a16:creationId xmlns:a16="http://schemas.microsoft.com/office/drawing/2014/main" id="{43ED3A0F-DA0C-40A0-77C8-9E2505518FE7}"/>
              </a:ext>
            </a:extLst>
          </p:cNvPr>
          <p:cNvSpPr txBox="1"/>
          <p:nvPr/>
        </p:nvSpPr>
        <p:spPr>
          <a:xfrm>
            <a:off x="8116245" y="2620983"/>
            <a:ext cx="2425936"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effectLst/>
                <a:uLnTx/>
                <a:uFillTx/>
                <a:latin typeface="+mn-ea"/>
                <a:cs typeface="+mn-cs"/>
              </a:rPr>
              <a:t>各主体の役割と連携方法</a:t>
            </a:r>
            <a:endParaRPr kumimoji="0" lang="en-US" sz="1400" b="0" i="0" u="none" strike="noStrike" kern="0" cap="none" spc="0" normalizeH="0" baseline="0" noProof="0" dirty="0">
              <a:ln>
                <a:noFill/>
              </a:ln>
              <a:effectLst/>
              <a:uLnTx/>
              <a:uFillTx/>
              <a:latin typeface="+mn-ea"/>
              <a:cs typeface="+mn-cs"/>
            </a:endParaRPr>
          </a:p>
        </p:txBody>
      </p:sp>
      <p:sp>
        <p:nvSpPr>
          <p:cNvPr id="16" name="正方形/長方形 15">
            <a:extLst>
              <a:ext uri="{FF2B5EF4-FFF2-40B4-BE49-F238E27FC236}">
                <a16:creationId xmlns:a16="http://schemas.microsoft.com/office/drawing/2014/main" id="{54E93732-AAD6-50CB-47DF-8F15BACC63FB}"/>
              </a:ext>
            </a:extLst>
          </p:cNvPr>
          <p:cNvSpPr>
            <a:spLocks noChangeArrowheads="1"/>
          </p:cNvSpPr>
          <p:nvPr/>
        </p:nvSpPr>
        <p:spPr bwMode="auto">
          <a:xfrm>
            <a:off x="897550" y="1244413"/>
            <a:ext cx="2520000" cy="972000"/>
          </a:xfrm>
          <a:prstGeom prst="rect">
            <a:avLst/>
          </a:prstGeom>
          <a:noFill/>
          <a:ln w="38100" cmpd="dbl">
            <a:solidFill>
              <a:srgbClr val="000000"/>
            </a:solidFill>
            <a:miter lim="800000"/>
            <a:headEnd/>
            <a:tailEnd/>
          </a:ln>
          <a:effectLst/>
        </p:spPr>
        <p:txBody>
          <a:bodyPr rot="0" vert="horz" wrap="square" lIns="91440" tIns="745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代表</a:t>
            </a:r>
            <a:r>
              <a:rPr lang="en-US" altLang="ja-JP" sz="1200" kern="100">
                <a:solidFill>
                  <a:schemeClr val="accent1"/>
                </a:solidFill>
                <a:effectLst/>
                <a:latin typeface="+mn-ea"/>
                <a:cs typeface="Times New Roman" panose="02020603050405020304" pitchFamily="18" charset="0"/>
              </a:rPr>
              <a:t>/</a:t>
            </a:r>
            <a:r>
              <a:rPr lang="ja-JP" altLang="en-US" sz="1200" kern="100">
                <a:solidFill>
                  <a:schemeClr val="accent1"/>
                </a:solidFill>
                <a:effectLst/>
                <a:latin typeface="+mn-ea"/>
                <a:cs typeface="Times New Roman" panose="02020603050405020304" pitchFamily="18" charset="0"/>
              </a:rPr>
              <a:t>共同</a:t>
            </a:r>
            <a:r>
              <a:rPr lang="ja-JP" sz="1200" kern="100">
                <a:solidFill>
                  <a:schemeClr val="accent1"/>
                </a:solidFill>
                <a:effectLst/>
                <a:latin typeface="+mn-ea"/>
                <a:cs typeface="Times New Roman" panose="02020603050405020304" pitchFamily="18" charset="0"/>
              </a:rPr>
              <a:t>提案者（Ａ</a:t>
            </a:r>
            <a:r>
              <a:rPr lang="ja-JP" altLang="en-US" sz="1200" kern="100">
                <a:solidFill>
                  <a:schemeClr val="accent1"/>
                </a:solidFill>
                <a:latin typeface="+mn-ea"/>
                <a:cs typeface="Times New Roman" panose="02020603050405020304" pitchFamily="18" charset="0"/>
              </a:rPr>
              <a:t>Ａ</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p>
          <a:p>
            <a:pPr algn="just">
              <a:spcBef>
                <a:spcPts val="600"/>
              </a:spcBef>
            </a:pPr>
            <a:r>
              <a:rPr lang="ja-JP" sz="1200" kern="100">
                <a:solidFill>
                  <a:schemeClr val="accent1"/>
                </a:solidFill>
                <a:effectLst/>
                <a:latin typeface="+mn-ea"/>
                <a:cs typeface="Times New Roman" panose="02020603050405020304" pitchFamily="18" charset="0"/>
              </a:rPr>
              <a:t>　代表研究責任者　○○ ○○</a:t>
            </a:r>
          </a:p>
        </p:txBody>
      </p:sp>
      <p:sp>
        <p:nvSpPr>
          <p:cNvPr id="17" name="フリーフォーム: 図形 16">
            <a:extLst>
              <a:ext uri="{FF2B5EF4-FFF2-40B4-BE49-F238E27FC236}">
                <a16:creationId xmlns:a16="http://schemas.microsoft.com/office/drawing/2014/main" id="{E1919BC9-15A2-9745-45B2-B5F77B833A33}"/>
              </a:ext>
            </a:extLst>
          </p:cNvPr>
          <p:cNvSpPr/>
          <p:nvPr/>
        </p:nvSpPr>
        <p:spPr>
          <a:xfrm>
            <a:off x="953429" y="2213517"/>
            <a:ext cx="133815" cy="1037063"/>
          </a:xfrm>
          <a:custGeom>
            <a:avLst/>
            <a:gdLst>
              <a:gd name="connsiteX0" fmla="*/ 0 w 133815"/>
              <a:gd name="connsiteY0" fmla="*/ 0 h 1037063"/>
              <a:gd name="connsiteX1" fmla="*/ 0 w 133815"/>
              <a:gd name="connsiteY1" fmla="*/ 1037063 h 1037063"/>
              <a:gd name="connsiteX2" fmla="*/ 133815 w 133815"/>
              <a:gd name="connsiteY2" fmla="*/ 1037063 h 1037063"/>
            </a:gdLst>
            <a:ahLst/>
            <a:cxnLst>
              <a:cxn ang="0">
                <a:pos x="connsiteX0" y="connsiteY0"/>
              </a:cxn>
              <a:cxn ang="0">
                <a:pos x="connsiteX1" y="connsiteY1"/>
              </a:cxn>
              <a:cxn ang="0">
                <a:pos x="connsiteX2" y="connsiteY2"/>
              </a:cxn>
            </a:cxnLst>
            <a:rect l="l" t="t" r="r" b="b"/>
            <a:pathLst>
              <a:path w="133815" h="1037063">
                <a:moveTo>
                  <a:pt x="0" y="0"/>
                </a:moveTo>
                <a:lnTo>
                  <a:pt x="0" y="1037063"/>
                </a:lnTo>
                <a:lnTo>
                  <a:pt x="133815" y="1037063"/>
                </a:lnTo>
              </a:path>
            </a:pathLst>
          </a:cu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chemeClr val="accent1"/>
              </a:solidFill>
            </a:endParaRPr>
          </a:p>
        </p:txBody>
      </p:sp>
    </p:spTree>
    <p:extLst>
      <p:ext uri="{BB962C8B-B14F-4D97-AF65-F5344CB8AC3E}">
        <p14:creationId xmlns:p14="http://schemas.microsoft.com/office/powerpoint/2010/main" val="3185838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CB5DC62-D0A8-D249-21CC-CFC77FA51886}"/>
              </a:ext>
            </a:extLst>
          </p:cNvPr>
          <p:cNvSpPr txBox="1"/>
          <p:nvPr/>
        </p:nvSpPr>
        <p:spPr>
          <a:xfrm>
            <a:off x="413157" y="145350"/>
            <a:ext cx="11166395" cy="3831818"/>
          </a:xfrm>
          <a:prstGeom prst="rect">
            <a:avLst/>
          </a:prstGeom>
          <a:noFill/>
        </p:spPr>
        <p:txBody>
          <a:bodyPr wrap="square" rtlCol="0">
            <a:spAutoFit/>
          </a:bodyPr>
          <a:lstStyle/>
          <a:p>
            <a:pPr marL="179388">
              <a:spcBef>
                <a:spcPts val="600"/>
              </a:spcBef>
            </a:pPr>
            <a:r>
              <a:rPr lang="ja-JP" altLang="en-US" b="1"/>
              <a:t>３</a:t>
            </a:r>
            <a:r>
              <a:rPr lang="en-US" altLang="ja-JP" b="1"/>
              <a:t>-</a:t>
            </a:r>
            <a:r>
              <a:rPr lang="ja-JP" altLang="en-US" b="1"/>
              <a:t>３　研究開発目標及び内容</a:t>
            </a:r>
          </a:p>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１　研究開発項目１：●●●</a:t>
            </a:r>
          </a:p>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１　概要</a:t>
            </a:r>
          </a:p>
          <a:p>
            <a:pPr marL="1003300" indent="-285750">
              <a:spcBef>
                <a:spcPts val="600"/>
              </a:spcBef>
              <a:buFont typeface="Wingdings" panose="05000000000000000000" pitchFamily="2" charset="2"/>
              <a:buChar char="l"/>
            </a:pPr>
            <a:r>
              <a:rPr lang="ja-JP" altLang="en-US" b="1"/>
              <a:t>担当：</a:t>
            </a:r>
            <a:r>
              <a:rPr lang="ja-JP" altLang="en-US"/>
              <a:t>●●株式会社</a:t>
            </a:r>
          </a:p>
          <a:p>
            <a:pPr marL="1003300" indent="-285750">
              <a:spcBef>
                <a:spcPts val="600"/>
              </a:spcBef>
              <a:buFont typeface="Wingdings" panose="05000000000000000000" pitchFamily="2" charset="2"/>
              <a:buChar char="l"/>
            </a:pPr>
            <a:r>
              <a:rPr lang="ja-JP" altLang="en-US" b="1"/>
              <a:t>研究開発期間：</a:t>
            </a:r>
            <a:r>
              <a:rPr lang="ja-JP" altLang="en-US"/>
              <a:t>●年度～●年度</a:t>
            </a:r>
          </a:p>
          <a:p>
            <a:pPr marL="1003300" indent="-285750">
              <a:spcBef>
                <a:spcPts val="600"/>
              </a:spcBef>
              <a:buFont typeface="Wingdings" panose="05000000000000000000" pitchFamily="2" charset="2"/>
              <a:buChar char="l"/>
            </a:pPr>
            <a:r>
              <a:rPr lang="ja-JP" altLang="en-US" b="1"/>
              <a:t>研究開発の実施内容</a:t>
            </a:r>
            <a:endParaRPr lang="en-US" altLang="ja-JP" b="1"/>
          </a:p>
          <a:p>
            <a:pPr marL="952500" indent="-234950">
              <a:spcBef>
                <a:spcPts val="600"/>
              </a:spcBef>
            </a:pPr>
            <a:r>
              <a:rPr lang="ja-JP" altLang="en-US">
                <a:solidFill>
                  <a:schemeClr val="accent1"/>
                </a:solidFill>
              </a:rPr>
              <a:t>＜３－２の分担のうち、担当者が受け持つ研究開発項目１の概要として、目的、背景、課題、課題を達成する手段や方法について記載する＞</a:t>
            </a:r>
            <a:endParaRPr lang="en-US" altLang="ja-JP">
              <a:solidFill>
                <a:schemeClr val="accent1"/>
              </a:solidFill>
            </a:endParaRPr>
          </a:p>
          <a:p>
            <a:pPr marL="1254125" indent="-285750">
              <a:spcBef>
                <a:spcPts val="600"/>
              </a:spcBef>
              <a:buFont typeface="Arial" panose="020B0604020202020204" pitchFamily="34" charset="0"/>
              <a:buChar char="•"/>
            </a:pPr>
            <a:r>
              <a:rPr lang="ja-JP" altLang="en-US" b="1"/>
              <a:t>目的</a:t>
            </a:r>
            <a:endParaRPr lang="en-US" altLang="ja-JP" b="1"/>
          </a:p>
          <a:p>
            <a:pPr marL="1254125" indent="-285750">
              <a:spcBef>
                <a:spcPts val="600"/>
              </a:spcBef>
              <a:buFont typeface="Arial" panose="020B0604020202020204" pitchFamily="34" charset="0"/>
              <a:buChar char="•"/>
            </a:pPr>
            <a:r>
              <a:rPr lang="ja-JP" altLang="en-US" b="1"/>
              <a:t>背景、課題</a:t>
            </a:r>
            <a:endParaRPr lang="en-US" altLang="ja-JP" b="1"/>
          </a:p>
          <a:p>
            <a:pPr marL="1254125" indent="-285750">
              <a:spcBef>
                <a:spcPts val="600"/>
              </a:spcBef>
              <a:buFont typeface="Arial" panose="020B0604020202020204" pitchFamily="34" charset="0"/>
              <a:buChar char="•"/>
            </a:pPr>
            <a:r>
              <a:rPr lang="ja-JP" altLang="en-US" b="1"/>
              <a:t>課題を達成する手段や方法</a:t>
            </a:r>
            <a:endParaRPr lang="en-US" altLang="ja-JP" b="1"/>
          </a:p>
        </p:txBody>
      </p:sp>
      <p:sp>
        <p:nvSpPr>
          <p:cNvPr id="3" name="四角形吹き出し 18">
            <a:extLst>
              <a:ext uri="{FF2B5EF4-FFF2-40B4-BE49-F238E27FC236}">
                <a16:creationId xmlns:a16="http://schemas.microsoft.com/office/drawing/2014/main" id="{E951EEEC-8910-B4D1-E492-1BAAF90330F8}"/>
              </a:ext>
            </a:extLst>
          </p:cNvPr>
          <p:cNvSpPr/>
          <p:nvPr/>
        </p:nvSpPr>
        <p:spPr>
          <a:xfrm>
            <a:off x="5519583" y="342900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021F8FBC-C4B0-B318-73AA-719E3E3DF2F1}"/>
              </a:ext>
            </a:extLst>
          </p:cNvPr>
          <p:cNvSpPr/>
          <p:nvPr/>
        </p:nvSpPr>
        <p:spPr>
          <a:xfrm>
            <a:off x="1031186" y="1896976"/>
            <a:ext cx="10554056" cy="4815673"/>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吹き出し 18">
            <a:extLst>
              <a:ext uri="{FF2B5EF4-FFF2-40B4-BE49-F238E27FC236}">
                <a16:creationId xmlns:a16="http://schemas.microsoft.com/office/drawing/2014/main" id="{622D013C-6E7C-75AB-02D3-562469AE2A9C}"/>
              </a:ext>
            </a:extLst>
          </p:cNvPr>
          <p:cNvSpPr/>
          <p:nvPr/>
        </p:nvSpPr>
        <p:spPr>
          <a:xfrm>
            <a:off x="4962682" y="30105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提案する研究開発項目の数だけ、「３－３－●」の項を追加・追記する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スライド番号プレースホルダー 2">
            <a:extLst>
              <a:ext uri="{FF2B5EF4-FFF2-40B4-BE49-F238E27FC236}">
                <a16:creationId xmlns:a16="http://schemas.microsoft.com/office/drawing/2014/main" id="{E21EC376-2933-4E59-BC05-645B6ABE3A1F}"/>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865914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A570764-933D-9BAA-F3BA-23A45C67B448}"/>
              </a:ext>
            </a:extLst>
          </p:cNvPr>
          <p:cNvSpPr/>
          <p:nvPr/>
        </p:nvSpPr>
        <p:spPr>
          <a:xfrm>
            <a:off x="1209222" y="1941922"/>
            <a:ext cx="10677977" cy="475182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E722C5-F870-F9B8-9276-35F5851438F6}"/>
              </a:ext>
            </a:extLst>
          </p:cNvPr>
          <p:cNvSpPr txBox="1"/>
          <p:nvPr/>
        </p:nvSpPr>
        <p:spPr>
          <a:xfrm>
            <a:off x="413157" y="164253"/>
            <a:ext cx="11559501" cy="3400931"/>
          </a:xfrm>
          <a:prstGeom prst="rect">
            <a:avLst/>
          </a:prstGeom>
          <a:noFill/>
        </p:spPr>
        <p:txBody>
          <a:bodyPr wrap="square">
            <a:spAutoFit/>
          </a:bodyPr>
          <a:lstStyle/>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アウトプット／アウトカム目標</a:t>
            </a:r>
          </a:p>
          <a:p>
            <a:pPr marL="927100" indent="-209550">
              <a:spcBef>
                <a:spcPts val="600"/>
              </a:spcBef>
            </a:pPr>
            <a:r>
              <a:rPr lang="ja-JP" altLang="en-US" dirty="0">
                <a:solidFill>
                  <a:schemeClr val="accent1"/>
                </a:solidFill>
              </a:rPr>
              <a:t>＜</a:t>
            </a:r>
            <a:r>
              <a:rPr lang="en-US" altLang="ja-JP" dirty="0">
                <a:solidFill>
                  <a:schemeClr val="accent1"/>
                </a:solidFill>
              </a:rPr>
              <a:t>Beyond 5G</a:t>
            </a:r>
            <a:r>
              <a:rPr lang="ja-JP" altLang="en-US" dirty="0">
                <a:solidFill>
                  <a:schemeClr val="accent1"/>
                </a:solidFill>
              </a:rPr>
              <a:t>を実現する技術について、技術自体が達成する目標（アウトプット）及び、</a:t>
            </a:r>
            <a:r>
              <a:rPr lang="en-US" altLang="ja-JP" dirty="0">
                <a:solidFill>
                  <a:schemeClr val="accent1"/>
                </a:solidFill>
              </a:rPr>
              <a:t>2030</a:t>
            </a:r>
            <a:r>
              <a:rPr lang="ja-JP" altLang="en-US" dirty="0">
                <a:solidFill>
                  <a:schemeClr val="accent1"/>
                </a:solidFill>
              </a:rPr>
              <a:t>年代前半までに想定される社会実装のタイミングで顧客企業に対する効果であるアウトカム目標を具体的に記載すること。アウトプット目標については、既存製品や競合先等の技術とその進化（想定）とも比較し、設定が妥当である理由を記載する。また、アウトカム目標については研究開発される技術と、市場分析、研究開発目標に基づいて数値を交えて設定の根拠を記載する。＞</a:t>
            </a:r>
            <a:endParaRPr lang="en-US" altLang="ja-JP" dirty="0">
              <a:solidFill>
                <a:schemeClr val="accent1"/>
              </a:solidFill>
            </a:endParaRPr>
          </a:p>
          <a:p>
            <a:pPr marL="1003300" indent="-285750">
              <a:spcBef>
                <a:spcPts val="600"/>
              </a:spcBef>
              <a:buFont typeface="Wingdings" panose="05000000000000000000" pitchFamily="2" charset="2"/>
              <a:buChar char="l"/>
            </a:pPr>
            <a:r>
              <a:rPr lang="ja-JP" altLang="en-US" b="1" dirty="0"/>
              <a:t>アウトプット（●年度）</a:t>
            </a:r>
            <a:r>
              <a:rPr lang="ja-JP" altLang="en-US" dirty="0"/>
              <a:t>：</a:t>
            </a:r>
            <a:r>
              <a:rPr lang="ja-JP" altLang="en-US" dirty="0">
                <a:solidFill>
                  <a:schemeClr val="accent1"/>
                </a:solidFill>
              </a:rPr>
              <a:t>（例：収容性能●倍、速度●倍、サイズ</a:t>
            </a:r>
            <a:r>
              <a:rPr lang="en-US" altLang="ja-JP" dirty="0">
                <a:solidFill>
                  <a:schemeClr val="accent1"/>
                </a:solidFill>
              </a:rPr>
              <a:t>1/●</a:t>
            </a:r>
            <a:r>
              <a:rPr lang="ja-JP" altLang="en-US" dirty="0" err="1">
                <a:solidFill>
                  <a:schemeClr val="accent1"/>
                </a:solidFill>
              </a:rPr>
              <a:t>、</a:t>
            </a:r>
            <a:r>
              <a:rPr lang="ja-JP" altLang="en-US" dirty="0">
                <a:solidFill>
                  <a:schemeClr val="accent1"/>
                </a:solidFill>
              </a:rPr>
              <a:t>価格●ドル／ユニット等）</a:t>
            </a:r>
            <a:endParaRPr lang="en-US" altLang="ja-JP" dirty="0">
              <a:solidFill>
                <a:schemeClr val="accent1"/>
              </a:solidFill>
            </a:endParaRPr>
          </a:p>
          <a:p>
            <a:pPr marL="1168400" indent="-285750">
              <a:spcBef>
                <a:spcPts val="1200"/>
              </a:spcBef>
              <a:buFont typeface="Arial" panose="020B0604020202020204" pitchFamily="34" charset="0"/>
              <a:buChar char="•"/>
              <a:tabLst>
                <a:tab pos="1254125" algn="l"/>
              </a:tabLst>
            </a:pPr>
            <a:r>
              <a:rPr lang="ja-JP" altLang="ja-JP" sz="1800" kern="100" dirty="0">
                <a:effectLst/>
                <a:latin typeface="+mn-ea"/>
                <a:cs typeface="Arial" panose="020B0604020202020204" pitchFamily="34" charset="0"/>
              </a:rPr>
              <a:t>目標設定の</a:t>
            </a:r>
            <a:r>
              <a:rPr lang="ja-JP" altLang="en-US" kern="100" dirty="0">
                <a:latin typeface="+mn-ea"/>
                <a:cs typeface="Arial" panose="020B0604020202020204" pitchFamily="34" charset="0"/>
              </a:rPr>
              <a:t>妥当性</a:t>
            </a:r>
            <a:endParaRPr lang="ja-JP" altLang="en-US" dirty="0">
              <a:latin typeface="+mn-ea"/>
            </a:endParaRPr>
          </a:p>
          <a:p>
            <a:pPr marL="1003300" indent="-285750">
              <a:spcBef>
                <a:spcPts val="600"/>
              </a:spcBef>
              <a:buFont typeface="Wingdings" panose="05000000000000000000" pitchFamily="2" charset="2"/>
              <a:buChar char="l"/>
            </a:pPr>
            <a:r>
              <a:rPr lang="ja-JP" altLang="en-US" b="1" dirty="0">
                <a:latin typeface="+mn-ea"/>
              </a:rPr>
              <a:t>アウトカム（●年度）</a:t>
            </a:r>
            <a:r>
              <a:rPr lang="ja-JP" altLang="en-US" dirty="0">
                <a:latin typeface="+mn-ea"/>
              </a:rPr>
              <a:t>：</a:t>
            </a:r>
            <a:r>
              <a:rPr lang="ja-JP" altLang="en-US" dirty="0">
                <a:solidFill>
                  <a:schemeClr val="accent1"/>
                </a:solidFill>
                <a:latin typeface="+mn-ea"/>
              </a:rPr>
              <a:t>（例：顧客企業に対する●●についてのコスト削減</a:t>
            </a:r>
            <a:r>
              <a:rPr lang="en-US" altLang="ja-JP" dirty="0">
                <a:solidFill>
                  <a:schemeClr val="accent1"/>
                </a:solidFill>
                <a:latin typeface="+mn-ea"/>
              </a:rPr>
              <a:t>1/●</a:t>
            </a:r>
            <a:r>
              <a:rPr lang="ja-JP" altLang="en-US" dirty="0" err="1">
                <a:solidFill>
                  <a:schemeClr val="accent1"/>
                </a:solidFill>
                <a:latin typeface="+mn-ea"/>
              </a:rPr>
              <a:t>、</a:t>
            </a:r>
            <a:r>
              <a:rPr lang="en-US" altLang="ja-JP" dirty="0">
                <a:solidFill>
                  <a:schemeClr val="accent1"/>
                </a:solidFill>
                <a:latin typeface="+mn-ea"/>
              </a:rPr>
              <a:t>ARPU●</a:t>
            </a:r>
            <a:r>
              <a:rPr lang="ja-JP" altLang="en-US" dirty="0">
                <a:solidFill>
                  <a:schemeClr val="accent1"/>
                </a:solidFill>
                <a:latin typeface="+mn-ea"/>
              </a:rPr>
              <a:t>倍等）</a:t>
            </a:r>
            <a:endParaRPr lang="en-US" altLang="ja-JP" dirty="0">
              <a:solidFill>
                <a:schemeClr val="accent1"/>
              </a:solidFill>
              <a:latin typeface="+mn-ea"/>
            </a:endParaRPr>
          </a:p>
          <a:p>
            <a:pPr marL="1168400" indent="-285750">
              <a:spcBef>
                <a:spcPts val="1200"/>
              </a:spcBef>
              <a:buFont typeface="Arial" panose="020B0604020202020204" pitchFamily="34" charset="0"/>
              <a:buChar char="•"/>
              <a:tabLst>
                <a:tab pos="1254125" algn="l"/>
              </a:tabLst>
            </a:pPr>
            <a:r>
              <a:rPr lang="ja-JP" altLang="ja-JP" sz="1800" kern="100" dirty="0">
                <a:effectLst/>
                <a:latin typeface="+mn-ea"/>
                <a:cs typeface="Arial" panose="020B0604020202020204" pitchFamily="34" charset="0"/>
              </a:rPr>
              <a:t>アウトカム設定の根拠</a:t>
            </a:r>
          </a:p>
        </p:txBody>
      </p:sp>
      <p:sp>
        <p:nvSpPr>
          <p:cNvPr id="6" name="四角形吹き出し 18">
            <a:extLst>
              <a:ext uri="{FF2B5EF4-FFF2-40B4-BE49-F238E27FC236}">
                <a16:creationId xmlns:a16="http://schemas.microsoft.com/office/drawing/2014/main" id="{6A47F1B5-0113-D4C1-47AF-5F2AC26B998F}"/>
              </a:ext>
            </a:extLst>
          </p:cNvPr>
          <p:cNvSpPr/>
          <p:nvPr/>
        </p:nvSpPr>
        <p:spPr>
          <a:xfrm>
            <a:off x="5697620" y="342900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8" name="スライド番号プレースホルダー 2">
            <a:extLst>
              <a:ext uri="{FF2B5EF4-FFF2-40B4-BE49-F238E27FC236}">
                <a16:creationId xmlns:a16="http://schemas.microsoft.com/office/drawing/2014/main" id="{1BFEF7C2-4B11-46F1-BFC3-9E3EC8E50E36}"/>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482723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テキスト ボックス 136">
            <a:extLst>
              <a:ext uri="{FF2B5EF4-FFF2-40B4-BE49-F238E27FC236}">
                <a16:creationId xmlns:a16="http://schemas.microsoft.com/office/drawing/2014/main" id="{1CAD0190-2227-298F-4910-31A03866B3DD}"/>
              </a:ext>
            </a:extLst>
          </p:cNvPr>
          <p:cNvSpPr txBox="1"/>
          <p:nvPr/>
        </p:nvSpPr>
        <p:spPr>
          <a:xfrm>
            <a:off x="3481504" y="136923"/>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6" name="テキスト ボックス 15">
            <a:extLst>
              <a:ext uri="{FF2B5EF4-FFF2-40B4-BE49-F238E27FC236}">
                <a16:creationId xmlns:a16="http://schemas.microsoft.com/office/drawing/2014/main" id="{96540F7B-64BE-4BCD-EFFF-C5C10898525A}"/>
              </a:ext>
            </a:extLst>
          </p:cNvPr>
          <p:cNvSpPr txBox="1"/>
          <p:nvPr/>
        </p:nvSpPr>
        <p:spPr>
          <a:xfrm>
            <a:off x="413157" y="145350"/>
            <a:ext cx="11166395" cy="369332"/>
          </a:xfrm>
          <a:prstGeom prst="rect">
            <a:avLst/>
          </a:prstGeom>
          <a:noFill/>
        </p:spPr>
        <p:txBody>
          <a:bodyPr wrap="square" rtlCol="0">
            <a:spAutoFit/>
          </a:bodyPr>
          <a:lstStyle/>
          <a:p>
            <a:pPr marL="179388">
              <a:spcBef>
                <a:spcPts val="600"/>
              </a:spcBef>
            </a:pPr>
            <a:r>
              <a:rPr lang="ja-JP" altLang="en-US" b="1"/>
              <a:t>３</a:t>
            </a:r>
            <a:r>
              <a:rPr lang="en-US" altLang="ja-JP" b="1"/>
              <a:t>-</a:t>
            </a:r>
            <a:r>
              <a:rPr lang="ja-JP" altLang="en-US" b="1"/>
              <a:t>４　研究開発実施計画</a:t>
            </a:r>
          </a:p>
        </p:txBody>
      </p:sp>
      <p:sp>
        <p:nvSpPr>
          <p:cNvPr id="114" name="正方形/長方形 113">
            <a:extLst>
              <a:ext uri="{FF2B5EF4-FFF2-40B4-BE49-F238E27FC236}">
                <a16:creationId xmlns:a16="http://schemas.microsoft.com/office/drawing/2014/main" id="{4ECCDAF5-F4DC-225F-6CE5-E06A1E3DD052}"/>
              </a:ext>
            </a:extLst>
          </p:cNvPr>
          <p:cNvSpPr/>
          <p:nvPr/>
        </p:nvSpPr>
        <p:spPr>
          <a:xfrm>
            <a:off x="809699" y="572372"/>
            <a:ext cx="11314826" cy="614027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表 66">
            <a:extLst>
              <a:ext uri="{FF2B5EF4-FFF2-40B4-BE49-F238E27FC236}">
                <a16:creationId xmlns:a16="http://schemas.microsoft.com/office/drawing/2014/main" id="{696AD937-657F-6690-4969-DDBB69596BA1}"/>
              </a:ext>
            </a:extLst>
          </p:cNvPr>
          <p:cNvGraphicFramePr>
            <a:graphicFrameLocks noGrp="1"/>
          </p:cNvGraphicFramePr>
          <p:nvPr>
            <p:extLst>
              <p:ext uri="{D42A27DB-BD31-4B8C-83A1-F6EECF244321}">
                <p14:modId xmlns:p14="http://schemas.microsoft.com/office/powerpoint/2010/main" val="3130467613"/>
              </p:ext>
            </p:extLst>
          </p:nvPr>
        </p:nvGraphicFramePr>
        <p:xfrm>
          <a:off x="963261" y="677076"/>
          <a:ext cx="11035624" cy="5625106"/>
        </p:xfrm>
        <a:graphic>
          <a:graphicData uri="http://schemas.openxmlformats.org/drawingml/2006/table">
            <a:tbl>
              <a:tblPr firstRow="1" bandRow="1">
                <a:tableStyleId>{5940675A-B579-460E-94D1-54222C63F5DA}</a:tableStyleId>
              </a:tblPr>
              <a:tblGrid>
                <a:gridCol w="1147976">
                  <a:extLst>
                    <a:ext uri="{9D8B030D-6E8A-4147-A177-3AD203B41FA5}">
                      <a16:colId xmlns:a16="http://schemas.microsoft.com/office/drawing/2014/main" val="1304323309"/>
                    </a:ext>
                  </a:extLst>
                </a:gridCol>
                <a:gridCol w="815034">
                  <a:extLst>
                    <a:ext uri="{9D8B030D-6E8A-4147-A177-3AD203B41FA5}">
                      <a16:colId xmlns:a16="http://schemas.microsoft.com/office/drawing/2014/main" val="1330092751"/>
                    </a:ext>
                  </a:extLst>
                </a:gridCol>
                <a:gridCol w="815034">
                  <a:extLst>
                    <a:ext uri="{9D8B030D-6E8A-4147-A177-3AD203B41FA5}">
                      <a16:colId xmlns:a16="http://schemas.microsoft.com/office/drawing/2014/main" val="2905125878"/>
                    </a:ext>
                  </a:extLst>
                </a:gridCol>
                <a:gridCol w="815034">
                  <a:extLst>
                    <a:ext uri="{9D8B030D-6E8A-4147-A177-3AD203B41FA5}">
                      <a16:colId xmlns:a16="http://schemas.microsoft.com/office/drawing/2014/main" val="575689795"/>
                    </a:ext>
                  </a:extLst>
                </a:gridCol>
                <a:gridCol w="407517">
                  <a:extLst>
                    <a:ext uri="{9D8B030D-6E8A-4147-A177-3AD203B41FA5}">
                      <a16:colId xmlns:a16="http://schemas.microsoft.com/office/drawing/2014/main" val="3807750621"/>
                    </a:ext>
                  </a:extLst>
                </a:gridCol>
                <a:gridCol w="407517">
                  <a:extLst>
                    <a:ext uri="{9D8B030D-6E8A-4147-A177-3AD203B41FA5}">
                      <a16:colId xmlns:a16="http://schemas.microsoft.com/office/drawing/2014/main" val="2050517194"/>
                    </a:ext>
                  </a:extLst>
                </a:gridCol>
                <a:gridCol w="407517">
                  <a:extLst>
                    <a:ext uri="{9D8B030D-6E8A-4147-A177-3AD203B41FA5}">
                      <a16:colId xmlns:a16="http://schemas.microsoft.com/office/drawing/2014/main" val="1133194671"/>
                    </a:ext>
                  </a:extLst>
                </a:gridCol>
                <a:gridCol w="407517">
                  <a:extLst>
                    <a:ext uri="{9D8B030D-6E8A-4147-A177-3AD203B41FA5}">
                      <a16:colId xmlns:a16="http://schemas.microsoft.com/office/drawing/2014/main" val="312652023"/>
                    </a:ext>
                  </a:extLst>
                </a:gridCol>
                <a:gridCol w="407517">
                  <a:extLst>
                    <a:ext uri="{9D8B030D-6E8A-4147-A177-3AD203B41FA5}">
                      <a16:colId xmlns:a16="http://schemas.microsoft.com/office/drawing/2014/main" val="1216745331"/>
                    </a:ext>
                  </a:extLst>
                </a:gridCol>
                <a:gridCol w="407517">
                  <a:extLst>
                    <a:ext uri="{9D8B030D-6E8A-4147-A177-3AD203B41FA5}">
                      <a16:colId xmlns:a16="http://schemas.microsoft.com/office/drawing/2014/main" val="2010652775"/>
                    </a:ext>
                  </a:extLst>
                </a:gridCol>
                <a:gridCol w="407517">
                  <a:extLst>
                    <a:ext uri="{9D8B030D-6E8A-4147-A177-3AD203B41FA5}">
                      <a16:colId xmlns:a16="http://schemas.microsoft.com/office/drawing/2014/main" val="2280327818"/>
                    </a:ext>
                  </a:extLst>
                </a:gridCol>
                <a:gridCol w="407517">
                  <a:extLst>
                    <a:ext uri="{9D8B030D-6E8A-4147-A177-3AD203B41FA5}">
                      <a16:colId xmlns:a16="http://schemas.microsoft.com/office/drawing/2014/main" val="4281638354"/>
                    </a:ext>
                  </a:extLst>
                </a:gridCol>
                <a:gridCol w="407517">
                  <a:extLst>
                    <a:ext uri="{9D8B030D-6E8A-4147-A177-3AD203B41FA5}">
                      <a16:colId xmlns:a16="http://schemas.microsoft.com/office/drawing/2014/main" val="1279036126"/>
                    </a:ext>
                  </a:extLst>
                </a:gridCol>
                <a:gridCol w="407517">
                  <a:extLst>
                    <a:ext uri="{9D8B030D-6E8A-4147-A177-3AD203B41FA5}">
                      <a16:colId xmlns:a16="http://schemas.microsoft.com/office/drawing/2014/main" val="1756661321"/>
                    </a:ext>
                  </a:extLst>
                </a:gridCol>
                <a:gridCol w="407517">
                  <a:extLst>
                    <a:ext uri="{9D8B030D-6E8A-4147-A177-3AD203B41FA5}">
                      <a16:colId xmlns:a16="http://schemas.microsoft.com/office/drawing/2014/main" val="219938899"/>
                    </a:ext>
                  </a:extLst>
                </a:gridCol>
                <a:gridCol w="407517">
                  <a:extLst>
                    <a:ext uri="{9D8B030D-6E8A-4147-A177-3AD203B41FA5}">
                      <a16:colId xmlns:a16="http://schemas.microsoft.com/office/drawing/2014/main" val="2572710170"/>
                    </a:ext>
                  </a:extLst>
                </a:gridCol>
                <a:gridCol w="407517">
                  <a:extLst>
                    <a:ext uri="{9D8B030D-6E8A-4147-A177-3AD203B41FA5}">
                      <a16:colId xmlns:a16="http://schemas.microsoft.com/office/drawing/2014/main" val="50094399"/>
                    </a:ext>
                  </a:extLst>
                </a:gridCol>
                <a:gridCol w="407517">
                  <a:extLst>
                    <a:ext uri="{9D8B030D-6E8A-4147-A177-3AD203B41FA5}">
                      <a16:colId xmlns:a16="http://schemas.microsoft.com/office/drawing/2014/main" val="522318147"/>
                    </a:ext>
                  </a:extLst>
                </a:gridCol>
                <a:gridCol w="407517">
                  <a:extLst>
                    <a:ext uri="{9D8B030D-6E8A-4147-A177-3AD203B41FA5}">
                      <a16:colId xmlns:a16="http://schemas.microsoft.com/office/drawing/2014/main" val="2792755194"/>
                    </a:ext>
                  </a:extLst>
                </a:gridCol>
                <a:gridCol w="407517">
                  <a:extLst>
                    <a:ext uri="{9D8B030D-6E8A-4147-A177-3AD203B41FA5}">
                      <a16:colId xmlns:a16="http://schemas.microsoft.com/office/drawing/2014/main" val="570793969"/>
                    </a:ext>
                  </a:extLst>
                </a:gridCol>
                <a:gridCol w="922274">
                  <a:extLst>
                    <a:ext uri="{9D8B030D-6E8A-4147-A177-3AD203B41FA5}">
                      <a16:colId xmlns:a16="http://schemas.microsoft.com/office/drawing/2014/main" val="3635467691"/>
                    </a:ext>
                  </a:extLst>
                </a:gridCol>
              </a:tblGrid>
              <a:tr h="434813">
                <a:tc>
                  <a:txBody>
                    <a:bodyPr/>
                    <a:lstStyle/>
                    <a:p>
                      <a:pPr algn="ctr"/>
                      <a:r>
                        <a:rPr kumimoji="1" lang="ja-JP" altLang="en-US" sz="1000">
                          <a:solidFill>
                            <a:schemeClr val="bg1"/>
                          </a:solidFill>
                        </a:rPr>
                        <a:t>技術テーマ</a:t>
                      </a:r>
                      <a:r>
                        <a:rPr kumimoji="1" lang="en-US" altLang="ja-JP" sz="1000">
                          <a:solidFill>
                            <a:schemeClr val="bg1"/>
                          </a:solidFill>
                        </a:rPr>
                        <a:t>/</a:t>
                      </a:r>
                      <a:r>
                        <a:rPr kumimoji="1" lang="ja-JP" altLang="en-US" sz="1000">
                          <a:solidFill>
                            <a:schemeClr val="bg1"/>
                          </a:solidFill>
                        </a:rPr>
                        <a:t>担当</a:t>
                      </a:r>
                      <a:endParaRPr kumimoji="1" lang="en-US" altLang="ja-JP" sz="1050">
                        <a:solidFill>
                          <a:schemeClr val="bg1"/>
                        </a:solidFill>
                      </a:endParaRPr>
                    </a:p>
                    <a:p>
                      <a:pPr algn="ctr"/>
                      <a:r>
                        <a:rPr kumimoji="1" lang="ja-JP" altLang="en-US" sz="1050">
                          <a:solidFill>
                            <a:schemeClr val="bg1"/>
                          </a:solidFill>
                        </a:rPr>
                        <a:t>（総事業費）</a:t>
                      </a:r>
                    </a:p>
                  </a:txBody>
                  <a:tcPr anchor="ctr">
                    <a:solidFill>
                      <a:srgbClr val="005298"/>
                    </a:solidFill>
                  </a:tcPr>
                </a:tc>
                <a:tc>
                  <a:txBody>
                    <a:bodyPr/>
                    <a:lstStyle/>
                    <a:p>
                      <a:pPr algn="ctr"/>
                      <a:r>
                        <a:rPr kumimoji="1" lang="ja-JP" altLang="en-US" sz="1050">
                          <a:solidFill>
                            <a:schemeClr val="bg1"/>
                          </a:solidFill>
                        </a:rPr>
                        <a:t>活動区分</a:t>
                      </a:r>
                      <a:endParaRPr kumimoji="1" lang="en-US" altLang="ja-JP" sz="1050">
                        <a:solidFill>
                          <a:schemeClr val="bg1"/>
                        </a:solidFill>
                      </a:endParaRPr>
                    </a:p>
                  </a:txBody>
                  <a:tcPr anchor="ctr">
                    <a:solidFill>
                      <a:srgbClr val="005298"/>
                    </a:solidFill>
                  </a:tcPr>
                </a:tc>
                <a:tc>
                  <a:txBody>
                    <a:bodyPr/>
                    <a:lstStyle/>
                    <a:p>
                      <a:pPr algn="ctr"/>
                      <a:r>
                        <a:rPr kumimoji="1" lang="ja-JP" altLang="en-US" sz="1050">
                          <a:solidFill>
                            <a:schemeClr val="bg1"/>
                          </a:solidFill>
                        </a:rPr>
                        <a:t>事業費</a:t>
                      </a:r>
                    </a:p>
                  </a:txBody>
                  <a:tcPr anchor="ctr">
                    <a:lnR w="28575" cap="flat" cmpd="sng" algn="ctr">
                      <a:solidFill>
                        <a:schemeClr val="tx1"/>
                      </a:solidFill>
                      <a:prstDash val="solid"/>
                      <a:round/>
                      <a:headEnd type="none" w="med" len="med"/>
                      <a:tailEnd type="none" w="med" len="med"/>
                    </a:lnR>
                    <a:solidFill>
                      <a:srgbClr val="005298"/>
                    </a:solidFill>
                  </a:tcPr>
                </a:tc>
                <a:tc>
                  <a:txBody>
                    <a:bodyPr/>
                    <a:lstStyle/>
                    <a:p>
                      <a:pPr algn="ctr"/>
                      <a:r>
                        <a:rPr kumimoji="1" lang="ja-JP" altLang="en-US" sz="1050">
                          <a:solidFill>
                            <a:schemeClr val="bg1"/>
                          </a:solidFill>
                        </a:rPr>
                        <a:t>過年度</a:t>
                      </a:r>
                    </a:p>
                  </a:txBody>
                  <a:tcPr anchor="ctr">
                    <a:lnL w="28575" cap="flat" cmpd="sng" algn="ctr">
                      <a:solidFill>
                        <a:schemeClr val="tx1"/>
                      </a:solidFill>
                      <a:prstDash val="solid"/>
                      <a:round/>
                      <a:headEnd type="none" w="med" len="med"/>
                      <a:tailEnd type="none" w="med" len="med"/>
                    </a:lnL>
                    <a:solidFill>
                      <a:srgbClr val="005298"/>
                    </a:solidFill>
                  </a:tcPr>
                </a:tc>
                <a:tc gridSpan="2">
                  <a:txBody>
                    <a:bodyPr/>
                    <a:lstStyle/>
                    <a:p>
                      <a:pPr algn="ctr"/>
                      <a:r>
                        <a:rPr kumimoji="1" lang="en-US" altLang="ja-JP" sz="1050">
                          <a:solidFill>
                            <a:schemeClr val="bg1"/>
                          </a:solidFill>
                        </a:rPr>
                        <a:t>2023</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2024</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2025</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2026</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2027</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2028</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2029</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2030</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a:txBody>
                    <a:bodyPr/>
                    <a:lstStyle/>
                    <a:p>
                      <a:pPr algn="ctr"/>
                      <a:r>
                        <a:rPr kumimoji="1" lang="ja-JP" altLang="en-US" sz="1050">
                          <a:solidFill>
                            <a:schemeClr val="bg1"/>
                          </a:solidFill>
                        </a:rPr>
                        <a:t>その先</a:t>
                      </a:r>
                    </a:p>
                  </a:txBody>
                  <a:tcPr anchor="ctr">
                    <a:solidFill>
                      <a:srgbClr val="005298"/>
                    </a:solidFill>
                  </a:tcPr>
                </a:tc>
                <a:extLst>
                  <a:ext uri="{0D108BD9-81ED-4DB2-BD59-A6C34878D82A}">
                    <a16:rowId xmlns:a16="http://schemas.microsoft.com/office/drawing/2014/main" val="1471857626"/>
                  </a:ext>
                </a:extLst>
              </a:tr>
              <a:tr h="537226">
                <a:tc rowSpan="3">
                  <a:txBody>
                    <a:bodyPr/>
                    <a:lstStyle/>
                    <a:p>
                      <a:pPr algn="ctr"/>
                      <a:r>
                        <a:rPr kumimoji="1" lang="ja-JP" altLang="en-US" sz="1050"/>
                        <a:t>研究開発項目１</a:t>
                      </a:r>
                      <a:endParaRPr kumimoji="1" lang="en-US" altLang="ja-JP" sz="1050"/>
                    </a:p>
                    <a:p>
                      <a:pPr algn="ctr"/>
                      <a:r>
                        <a:rPr kumimoji="1" lang="ja-JP" altLang="en-US" sz="1050"/>
                        <a:t>●●技術</a:t>
                      </a:r>
                      <a:endParaRPr kumimoji="1" lang="en-US" altLang="ja-JP" sz="1050"/>
                    </a:p>
                    <a:p>
                      <a:pPr algn="ctr"/>
                      <a:r>
                        <a:rPr kumimoji="1" lang="ja-JP" altLang="en-US" sz="1050"/>
                        <a:t>○○社</a:t>
                      </a:r>
                      <a:endParaRPr kumimoji="1" lang="en-US" altLang="ja-JP" sz="1050"/>
                    </a:p>
                    <a:p>
                      <a:pPr algn="ctr"/>
                      <a:r>
                        <a:rPr kumimoji="1" lang="ja-JP" altLang="en-US" sz="1050"/>
                        <a:t>（●億円）</a:t>
                      </a:r>
                    </a:p>
                  </a:txBody>
                  <a:tcPr anchor="ctr"/>
                </a:tc>
                <a:tc>
                  <a:txBody>
                    <a:bodyPr/>
                    <a:lstStyle/>
                    <a:p>
                      <a:pPr algn="ctr"/>
                      <a:r>
                        <a:rPr kumimoji="1" lang="ja-JP" altLang="en-US" sz="1050"/>
                        <a:t>研究開発</a:t>
                      </a:r>
                      <a:endParaRPr kumimoji="1" lang="en-US" altLang="ja-JP" sz="1050"/>
                    </a:p>
                    <a:p>
                      <a:pPr algn="ctr"/>
                      <a:r>
                        <a:rPr kumimoji="1" lang="ja-JP" altLang="en-US" sz="600"/>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2827741193"/>
                  </a:ext>
                </a:extLst>
              </a:tr>
              <a:tr h="537226">
                <a:tc vMerge="1">
                  <a:txBody>
                    <a:bodyPr/>
                    <a:lstStyle/>
                    <a:p>
                      <a:pPr algn="ctr"/>
                      <a:endParaRPr kumimoji="1" lang="ja-JP" altLang="en-US" sz="1050"/>
                    </a:p>
                  </a:txBody>
                  <a:tcPr anchor="ctr"/>
                </a:tc>
                <a:tc>
                  <a:txBody>
                    <a:bodyPr/>
                    <a:lstStyle/>
                    <a:p>
                      <a:pPr algn="ctr"/>
                      <a:r>
                        <a:rPr kumimoji="1" lang="ja-JP" altLang="en-US" sz="1050"/>
                        <a:t>製品開発</a:t>
                      </a:r>
                      <a:r>
                        <a:rPr kumimoji="1" lang="ja-JP" altLang="en-US" sz="900"/>
                        <a:t>（民負担）</a:t>
                      </a:r>
                      <a:endParaRPr kumimoji="1" lang="ja-JP" altLang="en-US" sz="105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2319046174"/>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490923283"/>
                  </a:ext>
                </a:extLst>
              </a:tr>
              <a:tr h="537226">
                <a:tc rowSpan="3">
                  <a:txBody>
                    <a:bodyPr/>
                    <a:lstStyle/>
                    <a:p>
                      <a:pPr algn="ctr"/>
                      <a:r>
                        <a:rPr kumimoji="1" lang="ja-JP" altLang="en-US" sz="1050"/>
                        <a:t>研究開発項目２</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○○社</a:t>
                      </a:r>
                      <a:endParaRPr kumimoji="1" lang="en-US" altLang="ja-JP" sz="1050"/>
                    </a:p>
                    <a:p>
                      <a:pPr algn="ctr"/>
                      <a:r>
                        <a:rPr kumimoji="1" lang="ja-JP" altLang="en-US" sz="1050"/>
                        <a:t>●●技術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64388937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653276883"/>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605840147"/>
                  </a:ext>
                </a:extLst>
              </a:tr>
              <a:tr h="537226">
                <a:tc rowSpan="3">
                  <a:txBody>
                    <a:bodyPr/>
                    <a:lstStyle/>
                    <a:p>
                      <a:pPr algn="ctr"/>
                      <a:r>
                        <a:rPr kumimoji="1" lang="ja-JP" altLang="en-US" sz="1050"/>
                        <a:t>研究開発項目３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○○社</a:t>
                      </a:r>
                      <a:endParaRPr kumimoji="1" lang="en-US" altLang="ja-JP" sz="1050"/>
                    </a:p>
                    <a:p>
                      <a:pPr algn="ctr"/>
                      <a:r>
                        <a:rPr kumimoji="1" lang="ja-JP" altLang="en-US" sz="1050"/>
                        <a:t>●●技術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136035485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3033374139"/>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59030935"/>
                  </a:ext>
                </a:extLst>
              </a:tr>
              <a:tr h="355259">
                <a:tc>
                  <a:txBody>
                    <a:bodyPr/>
                    <a:lstStyle/>
                    <a:p>
                      <a:pPr algn="ctr"/>
                      <a:endParaRPr kumimoji="1" lang="ja-JP" altLang="en-US" sz="1050"/>
                    </a:p>
                  </a:txBody>
                  <a:tcPr anchor="ctr">
                    <a:lnT w="28575"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algn="ct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dirty="0"/>
                    </a:p>
                  </a:txBody>
                  <a:tcPr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058008736"/>
                  </a:ext>
                </a:extLst>
              </a:tr>
            </a:tbl>
          </a:graphicData>
        </a:graphic>
      </p:graphicFrame>
      <p:cxnSp>
        <p:nvCxnSpPr>
          <p:cNvPr id="152" name="直線矢印コネクタ 158">
            <a:extLst>
              <a:ext uri="{FF2B5EF4-FFF2-40B4-BE49-F238E27FC236}">
                <a16:creationId xmlns:a16="http://schemas.microsoft.com/office/drawing/2014/main" id="{2AF29B76-77F8-1C8E-59CF-67982E95C56A}"/>
              </a:ext>
            </a:extLst>
          </p:cNvPr>
          <p:cNvCxnSpPr>
            <a:cxnSpLocks/>
          </p:cNvCxnSpPr>
          <p:nvPr/>
        </p:nvCxnSpPr>
        <p:spPr>
          <a:xfrm>
            <a:off x="5074571" y="1382947"/>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3" name="テキスト ボックス 216">
            <a:extLst>
              <a:ext uri="{FF2B5EF4-FFF2-40B4-BE49-F238E27FC236}">
                <a16:creationId xmlns:a16="http://schemas.microsoft.com/office/drawing/2014/main" id="{27C72341-99B6-3AF5-94DF-DEBAC0FF5DDD}"/>
              </a:ext>
            </a:extLst>
          </p:cNvPr>
          <p:cNvSpPr txBox="1"/>
          <p:nvPr/>
        </p:nvSpPr>
        <p:spPr>
          <a:xfrm>
            <a:off x="4820298" y="1123855"/>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5" name="直線矢印コネクタ 158">
            <a:extLst>
              <a:ext uri="{FF2B5EF4-FFF2-40B4-BE49-F238E27FC236}">
                <a16:creationId xmlns:a16="http://schemas.microsoft.com/office/drawing/2014/main" id="{1AAFF780-692D-6050-9A14-FC4D25432494}"/>
              </a:ext>
            </a:extLst>
          </p:cNvPr>
          <p:cNvCxnSpPr>
            <a:cxnSpLocks/>
          </p:cNvCxnSpPr>
          <p:nvPr/>
        </p:nvCxnSpPr>
        <p:spPr>
          <a:xfrm>
            <a:off x="5387202" y="13827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6" name="テキスト ボックス 216">
            <a:extLst>
              <a:ext uri="{FF2B5EF4-FFF2-40B4-BE49-F238E27FC236}">
                <a16:creationId xmlns:a16="http://schemas.microsoft.com/office/drawing/2014/main" id="{5248BB0C-813C-5241-8DE3-48286CB9C37F}"/>
              </a:ext>
            </a:extLst>
          </p:cNvPr>
          <p:cNvSpPr txBox="1"/>
          <p:nvPr/>
        </p:nvSpPr>
        <p:spPr>
          <a:xfrm>
            <a:off x="5359281" y="11306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8" name="直線矢印コネクタ 158">
            <a:extLst>
              <a:ext uri="{FF2B5EF4-FFF2-40B4-BE49-F238E27FC236}">
                <a16:creationId xmlns:a16="http://schemas.microsoft.com/office/drawing/2014/main" id="{EB38E3B9-7FBE-987C-B282-DA6C07EC744A}"/>
              </a:ext>
            </a:extLst>
          </p:cNvPr>
          <p:cNvCxnSpPr>
            <a:cxnSpLocks/>
          </p:cNvCxnSpPr>
          <p:nvPr/>
        </p:nvCxnSpPr>
        <p:spPr>
          <a:xfrm>
            <a:off x="6191395" y="137403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9" name="テキスト ボックス 216">
            <a:extLst>
              <a:ext uri="{FF2B5EF4-FFF2-40B4-BE49-F238E27FC236}">
                <a16:creationId xmlns:a16="http://schemas.microsoft.com/office/drawing/2014/main" id="{27436A25-38CC-D57F-A4C8-076F87401AFB}"/>
              </a:ext>
            </a:extLst>
          </p:cNvPr>
          <p:cNvSpPr txBox="1"/>
          <p:nvPr/>
        </p:nvSpPr>
        <p:spPr>
          <a:xfrm>
            <a:off x="6183436" y="114984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0" name="直線矢印コネクタ 158">
            <a:extLst>
              <a:ext uri="{FF2B5EF4-FFF2-40B4-BE49-F238E27FC236}">
                <a16:creationId xmlns:a16="http://schemas.microsoft.com/office/drawing/2014/main" id="{EEDD8564-79AB-91E2-3169-4FD9C79B1BE2}"/>
              </a:ext>
            </a:extLst>
          </p:cNvPr>
          <p:cNvCxnSpPr>
            <a:cxnSpLocks/>
          </p:cNvCxnSpPr>
          <p:nvPr/>
        </p:nvCxnSpPr>
        <p:spPr>
          <a:xfrm>
            <a:off x="7002683" y="1375779"/>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1" name="テキスト ボックス 216">
            <a:extLst>
              <a:ext uri="{FF2B5EF4-FFF2-40B4-BE49-F238E27FC236}">
                <a16:creationId xmlns:a16="http://schemas.microsoft.com/office/drawing/2014/main" id="{C4B31652-8729-0418-E135-B78DF56ED430}"/>
              </a:ext>
            </a:extLst>
          </p:cNvPr>
          <p:cNvSpPr txBox="1"/>
          <p:nvPr/>
        </p:nvSpPr>
        <p:spPr>
          <a:xfrm>
            <a:off x="6978198" y="1120042"/>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2" name="直線矢印コネクタ 158">
            <a:extLst>
              <a:ext uri="{FF2B5EF4-FFF2-40B4-BE49-F238E27FC236}">
                <a16:creationId xmlns:a16="http://schemas.microsoft.com/office/drawing/2014/main" id="{DE538D5F-DE7A-FE2A-986E-36C5E4FA9365}"/>
              </a:ext>
            </a:extLst>
          </p:cNvPr>
          <p:cNvCxnSpPr>
            <a:cxnSpLocks/>
          </p:cNvCxnSpPr>
          <p:nvPr/>
        </p:nvCxnSpPr>
        <p:spPr>
          <a:xfrm>
            <a:off x="7810791" y="1371558"/>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3" name="テキスト ボックス 216">
            <a:extLst>
              <a:ext uri="{FF2B5EF4-FFF2-40B4-BE49-F238E27FC236}">
                <a16:creationId xmlns:a16="http://schemas.microsoft.com/office/drawing/2014/main" id="{6A1B5179-A0E0-0BDC-04C9-C20028D54EE2}"/>
              </a:ext>
            </a:extLst>
          </p:cNvPr>
          <p:cNvSpPr txBox="1"/>
          <p:nvPr/>
        </p:nvSpPr>
        <p:spPr>
          <a:xfrm>
            <a:off x="7774427" y="1140434"/>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171" name="二等辺三角形 170">
            <a:extLst>
              <a:ext uri="{FF2B5EF4-FFF2-40B4-BE49-F238E27FC236}">
                <a16:creationId xmlns:a16="http://schemas.microsoft.com/office/drawing/2014/main" id="{AFDBC93F-C953-AEDB-74FB-FA060C989514}"/>
              </a:ext>
            </a:extLst>
          </p:cNvPr>
          <p:cNvSpPr/>
          <p:nvPr/>
        </p:nvSpPr>
        <p:spPr>
          <a:xfrm rot="10800000" flipV="1">
            <a:off x="7765611"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73" name="二等辺三角形 172">
            <a:extLst>
              <a:ext uri="{FF2B5EF4-FFF2-40B4-BE49-F238E27FC236}">
                <a16:creationId xmlns:a16="http://schemas.microsoft.com/office/drawing/2014/main" id="{E57F9E65-7CC9-D694-129D-28A896F641CF}"/>
              </a:ext>
            </a:extLst>
          </p:cNvPr>
          <p:cNvSpPr/>
          <p:nvPr/>
        </p:nvSpPr>
        <p:spPr>
          <a:xfrm rot="10800000" flipV="1">
            <a:off x="8579919"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17" name="四角形吹き出し 18">
            <a:extLst>
              <a:ext uri="{FF2B5EF4-FFF2-40B4-BE49-F238E27FC236}">
                <a16:creationId xmlns:a16="http://schemas.microsoft.com/office/drawing/2014/main" id="{D11DE955-50EF-97DF-E8B6-73AEFB29FBE3}"/>
              </a:ext>
            </a:extLst>
          </p:cNvPr>
          <p:cNvSpPr/>
          <p:nvPr/>
        </p:nvSpPr>
        <p:spPr>
          <a:xfrm>
            <a:off x="6225316" y="4428372"/>
            <a:ext cx="5750822" cy="1309584"/>
          </a:xfrm>
          <a:prstGeom prst="wedgeRectCallout">
            <a:avLst>
              <a:gd name="adj1" fmla="val -60150"/>
              <a:gd name="adj2" fmla="val 3975"/>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基金による研究開発開始を</a:t>
            </a:r>
            <a:r>
              <a:rPr kumimoji="0" lang="en-US" altLang="ja-JP" sz="1000" kern="0" dirty="0">
                <a:solidFill>
                  <a:schemeClr val="bg1"/>
                </a:solidFill>
                <a:latin typeface="+mn-ea"/>
              </a:rPr>
              <a:t>2023</a:t>
            </a:r>
            <a:r>
              <a:rPr kumimoji="0" lang="ja-JP" altLang="en-US" sz="1000" kern="0" dirty="0">
                <a:solidFill>
                  <a:schemeClr val="bg1"/>
                </a:solidFill>
                <a:latin typeface="+mn-ea"/>
              </a:rPr>
              <a:t>年度第３四半期とし、それまでの技術シーズなどの達成状況があれば記載する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研究開発内容ごとの実施スケジュールについて、製品開発、ネットワークへの導入などの社会実装までを含むロードマップをマイルストーンや</a:t>
            </a:r>
            <a:r>
              <a:rPr kumimoji="0" lang="en-US" altLang="ja-JP" sz="1000" kern="0" dirty="0">
                <a:solidFill>
                  <a:schemeClr val="bg1"/>
                </a:solidFill>
                <a:latin typeface="+mn-ea"/>
              </a:rPr>
              <a:t>TRL</a:t>
            </a:r>
            <a:r>
              <a:rPr kumimoji="0" lang="ja-JP" altLang="en-US" sz="1000" kern="0" dirty="0">
                <a:solidFill>
                  <a:schemeClr val="bg1"/>
                </a:solidFill>
                <a:latin typeface="+mn-ea"/>
              </a:rPr>
              <a:t>で記載する。研究開発終了後の実用化開発のほか研究開発後の商用リリース等の道筋も記載する</a:t>
            </a:r>
            <a:endParaRPr kumimoji="0" lang="en-US" altLang="ja-JP" sz="1000" kern="0" dirty="0">
              <a:solidFill>
                <a:schemeClr val="bg1"/>
              </a:solidFill>
              <a:latin typeface="+mn-ea"/>
            </a:endParaRPr>
          </a:p>
          <a:p>
            <a:pPr marL="171450" indent="-171450">
              <a:buFont typeface="Wingdings" panose="05000000000000000000" pitchFamily="2" charset="2"/>
              <a:buChar char="l"/>
              <a:defRPr/>
            </a:pPr>
            <a:r>
              <a:rPr kumimoji="0" lang="ja-JP" altLang="en-US" sz="1000" kern="0" dirty="0">
                <a:solidFill>
                  <a:schemeClr val="bg1"/>
                </a:solidFill>
                <a:latin typeface="+mn-ea"/>
              </a:rPr>
              <a:t>研究開発（官民双方負担）は研究開発項目、年度ごとの事業費を記載する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想定される各研究技術の連携関係や成果の活用なども矢印等で</a:t>
            </a:r>
            <a:r>
              <a:rPr kumimoji="0" lang="ja-JP" altLang="en-US" sz="1000" kern="0" dirty="0">
                <a:solidFill>
                  <a:schemeClr val="bg1"/>
                </a:solidFill>
                <a:latin typeface="+mn-ea"/>
              </a:rPr>
              <a:t>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２</a:t>
            </a:r>
            <a:r>
              <a:rPr kumimoji="0" lang="en-US" altLang="ja-JP" sz="1000" b="0" i="0" u="none" strike="noStrike" kern="0" cap="none" spc="0" normalizeH="0" baseline="0" noProof="0" dirty="0">
                <a:ln>
                  <a:noFill/>
                </a:ln>
                <a:solidFill>
                  <a:schemeClr val="bg1"/>
                </a:solidFill>
                <a:effectLst/>
                <a:uLnTx/>
                <a:uFillTx/>
                <a:latin typeface="+mn-ea"/>
                <a:cs typeface="+mn-cs"/>
              </a:rPr>
              <a:t>-</a:t>
            </a:r>
            <a:r>
              <a:rPr kumimoji="0" lang="ja-JP" altLang="en-US" sz="1000" b="0" i="0" u="none" strike="noStrike" kern="0" cap="none" spc="0" normalizeH="0" baseline="0" noProof="0" dirty="0">
                <a:ln>
                  <a:noFill/>
                </a:ln>
                <a:solidFill>
                  <a:schemeClr val="bg1"/>
                </a:solidFill>
                <a:effectLst/>
                <a:uLnTx/>
                <a:uFillTx/>
                <a:latin typeface="+mn-ea"/>
                <a:cs typeface="+mn-cs"/>
              </a:rPr>
              <a:t>３</a:t>
            </a:r>
            <a:r>
              <a:rPr kumimoji="0" lang="en-US" altLang="ja-JP" sz="1000" b="0" i="0" u="none" strike="noStrike" kern="0" cap="none" spc="0" normalizeH="0" baseline="0" noProof="0" dirty="0">
                <a:ln>
                  <a:noFill/>
                </a:ln>
                <a:solidFill>
                  <a:schemeClr val="bg1"/>
                </a:solidFill>
                <a:effectLst/>
                <a:uLnTx/>
                <a:uFillTx/>
                <a:latin typeface="+mn-ea"/>
                <a:cs typeface="+mn-cs"/>
              </a:rPr>
              <a:t>-</a:t>
            </a:r>
            <a:r>
              <a:rPr kumimoji="0" lang="ja-JP" altLang="en-US" sz="1000" b="0" i="0" u="none" strike="noStrike" kern="0" cap="none" spc="0" normalizeH="0" baseline="0" noProof="0" dirty="0">
                <a:ln>
                  <a:noFill/>
                </a:ln>
                <a:solidFill>
                  <a:schemeClr val="bg1"/>
                </a:solidFill>
                <a:effectLst/>
                <a:uLnTx/>
                <a:uFillTx/>
                <a:latin typeface="+mn-ea"/>
                <a:cs typeface="+mn-cs"/>
              </a:rPr>
              <a:t>３ 事業計画と一体的に示しても差し支えない</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cxnSp>
        <p:nvCxnSpPr>
          <p:cNvPr id="174" name="直線矢印コネクタ 158">
            <a:extLst>
              <a:ext uri="{FF2B5EF4-FFF2-40B4-BE49-F238E27FC236}">
                <a16:creationId xmlns:a16="http://schemas.microsoft.com/office/drawing/2014/main" id="{E7B8768A-73F6-16AA-57B5-71393D235AC5}"/>
              </a:ext>
            </a:extLst>
          </p:cNvPr>
          <p:cNvCxnSpPr>
            <a:cxnSpLocks/>
          </p:cNvCxnSpPr>
          <p:nvPr/>
        </p:nvCxnSpPr>
        <p:spPr>
          <a:xfrm>
            <a:off x="5820219"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5" name="テキスト ボックス 216">
            <a:extLst>
              <a:ext uri="{FF2B5EF4-FFF2-40B4-BE49-F238E27FC236}">
                <a16:creationId xmlns:a16="http://schemas.microsoft.com/office/drawing/2014/main" id="{8D45D2B4-D516-500E-D4BE-F94BBAFA3EAD}"/>
              </a:ext>
            </a:extLst>
          </p:cNvPr>
          <p:cNvSpPr txBox="1"/>
          <p:nvPr/>
        </p:nvSpPr>
        <p:spPr>
          <a:xfrm>
            <a:off x="5792298"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76" name="直線矢印コネクタ 158">
            <a:extLst>
              <a:ext uri="{FF2B5EF4-FFF2-40B4-BE49-F238E27FC236}">
                <a16:creationId xmlns:a16="http://schemas.microsoft.com/office/drawing/2014/main" id="{17942313-0001-1E3F-19DA-7D370AF25F20}"/>
              </a:ext>
            </a:extLst>
          </p:cNvPr>
          <p:cNvCxnSpPr>
            <a:cxnSpLocks/>
          </p:cNvCxnSpPr>
          <p:nvPr/>
        </p:nvCxnSpPr>
        <p:spPr>
          <a:xfrm>
            <a:off x="6624412"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7" name="テキスト ボックス 216">
            <a:extLst>
              <a:ext uri="{FF2B5EF4-FFF2-40B4-BE49-F238E27FC236}">
                <a16:creationId xmlns:a16="http://schemas.microsoft.com/office/drawing/2014/main" id="{64C30557-5B10-77B5-FDAF-D78902D6F283}"/>
              </a:ext>
            </a:extLst>
          </p:cNvPr>
          <p:cNvSpPr txBox="1"/>
          <p:nvPr/>
        </p:nvSpPr>
        <p:spPr>
          <a:xfrm>
            <a:off x="6616453"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78" name="直線矢印コネクタ 158">
            <a:extLst>
              <a:ext uri="{FF2B5EF4-FFF2-40B4-BE49-F238E27FC236}">
                <a16:creationId xmlns:a16="http://schemas.microsoft.com/office/drawing/2014/main" id="{4ACFAE52-F0F1-2335-8734-0AF7E4CC2599}"/>
              </a:ext>
            </a:extLst>
          </p:cNvPr>
          <p:cNvCxnSpPr>
            <a:cxnSpLocks/>
          </p:cNvCxnSpPr>
          <p:nvPr/>
        </p:nvCxnSpPr>
        <p:spPr>
          <a:xfrm>
            <a:off x="8234972"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9" name="テキスト ボックス 216">
            <a:extLst>
              <a:ext uri="{FF2B5EF4-FFF2-40B4-BE49-F238E27FC236}">
                <a16:creationId xmlns:a16="http://schemas.microsoft.com/office/drawing/2014/main" id="{0F6DDE3B-D4F4-B48E-9F49-4AE3978B63DA}"/>
              </a:ext>
            </a:extLst>
          </p:cNvPr>
          <p:cNvSpPr txBox="1"/>
          <p:nvPr/>
        </p:nvSpPr>
        <p:spPr>
          <a:xfrm>
            <a:off x="8207051"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80" name="直線矢印コネクタ 158">
            <a:extLst>
              <a:ext uri="{FF2B5EF4-FFF2-40B4-BE49-F238E27FC236}">
                <a16:creationId xmlns:a16="http://schemas.microsoft.com/office/drawing/2014/main" id="{5EB38D83-9A8D-05A4-7CA2-6910C3EFBEA3}"/>
              </a:ext>
            </a:extLst>
          </p:cNvPr>
          <p:cNvCxnSpPr>
            <a:cxnSpLocks/>
          </p:cNvCxnSpPr>
          <p:nvPr/>
        </p:nvCxnSpPr>
        <p:spPr>
          <a:xfrm>
            <a:off x="9039165"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1" name="テキスト ボックス 216">
            <a:extLst>
              <a:ext uri="{FF2B5EF4-FFF2-40B4-BE49-F238E27FC236}">
                <a16:creationId xmlns:a16="http://schemas.microsoft.com/office/drawing/2014/main" id="{4BC482AF-C211-EB91-9559-73FF5B6B1348}"/>
              </a:ext>
            </a:extLst>
          </p:cNvPr>
          <p:cNvSpPr txBox="1"/>
          <p:nvPr/>
        </p:nvSpPr>
        <p:spPr>
          <a:xfrm>
            <a:off x="9031206"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2" name="直線矢印コネクタ 158">
            <a:extLst>
              <a:ext uri="{FF2B5EF4-FFF2-40B4-BE49-F238E27FC236}">
                <a16:creationId xmlns:a16="http://schemas.microsoft.com/office/drawing/2014/main" id="{0956D981-37B0-AEC8-B6B9-A9346C724E08}"/>
              </a:ext>
            </a:extLst>
          </p:cNvPr>
          <p:cNvCxnSpPr>
            <a:cxnSpLocks/>
          </p:cNvCxnSpPr>
          <p:nvPr/>
        </p:nvCxnSpPr>
        <p:spPr>
          <a:xfrm>
            <a:off x="7409921"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3" name="テキスト ボックス 216">
            <a:extLst>
              <a:ext uri="{FF2B5EF4-FFF2-40B4-BE49-F238E27FC236}">
                <a16:creationId xmlns:a16="http://schemas.microsoft.com/office/drawing/2014/main" id="{46458CD1-C9EE-4AC9-E15B-E2472805CECD}"/>
              </a:ext>
            </a:extLst>
          </p:cNvPr>
          <p:cNvSpPr txBox="1"/>
          <p:nvPr/>
        </p:nvSpPr>
        <p:spPr>
          <a:xfrm>
            <a:off x="7401962"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5" name="直線矢印コネクタ 158">
            <a:extLst>
              <a:ext uri="{FF2B5EF4-FFF2-40B4-BE49-F238E27FC236}">
                <a16:creationId xmlns:a16="http://schemas.microsoft.com/office/drawing/2014/main" id="{9D8E256B-090B-9C82-65FD-8C43FC044ABA}"/>
              </a:ext>
            </a:extLst>
          </p:cNvPr>
          <p:cNvCxnSpPr>
            <a:cxnSpLocks/>
          </p:cNvCxnSpPr>
          <p:nvPr/>
        </p:nvCxnSpPr>
        <p:spPr>
          <a:xfrm>
            <a:off x="9846487"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6" name="テキスト ボックス 216">
            <a:extLst>
              <a:ext uri="{FF2B5EF4-FFF2-40B4-BE49-F238E27FC236}">
                <a16:creationId xmlns:a16="http://schemas.microsoft.com/office/drawing/2014/main" id="{D042E525-BCCA-1CD2-E268-3F4989299D6F}"/>
              </a:ext>
            </a:extLst>
          </p:cNvPr>
          <p:cNvSpPr txBox="1"/>
          <p:nvPr/>
        </p:nvSpPr>
        <p:spPr>
          <a:xfrm>
            <a:off x="9838528"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16" name="直線矢印コネクタ 158">
            <a:extLst>
              <a:ext uri="{FF2B5EF4-FFF2-40B4-BE49-F238E27FC236}">
                <a16:creationId xmlns:a16="http://schemas.microsoft.com/office/drawing/2014/main" id="{7AD706BE-D322-33FE-1055-C927C6B43B7D}"/>
              </a:ext>
            </a:extLst>
          </p:cNvPr>
          <p:cNvCxnSpPr>
            <a:cxnSpLocks/>
          </p:cNvCxnSpPr>
          <p:nvPr/>
        </p:nvCxnSpPr>
        <p:spPr>
          <a:xfrm>
            <a:off x="5820219" y="1387829"/>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8" name="直線矢印コネクタ 158">
            <a:extLst>
              <a:ext uri="{FF2B5EF4-FFF2-40B4-BE49-F238E27FC236}">
                <a16:creationId xmlns:a16="http://schemas.microsoft.com/office/drawing/2014/main" id="{B2011BDF-4CA6-1C21-07C6-9CB5F93DD728}"/>
              </a:ext>
            </a:extLst>
          </p:cNvPr>
          <p:cNvCxnSpPr>
            <a:cxnSpLocks/>
          </p:cNvCxnSpPr>
          <p:nvPr/>
        </p:nvCxnSpPr>
        <p:spPr>
          <a:xfrm>
            <a:off x="7232021" y="1958904"/>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9" name="直線矢印コネクタ 158">
            <a:extLst>
              <a:ext uri="{FF2B5EF4-FFF2-40B4-BE49-F238E27FC236}">
                <a16:creationId xmlns:a16="http://schemas.microsoft.com/office/drawing/2014/main" id="{55E83D05-187B-2BA2-E07E-FADCF067254D}"/>
              </a:ext>
            </a:extLst>
          </p:cNvPr>
          <p:cNvCxnSpPr>
            <a:cxnSpLocks/>
          </p:cNvCxnSpPr>
          <p:nvPr/>
        </p:nvCxnSpPr>
        <p:spPr>
          <a:xfrm>
            <a:off x="8140418" y="1387829"/>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20" name="直線矢印コネクタ 158">
            <a:extLst>
              <a:ext uri="{FF2B5EF4-FFF2-40B4-BE49-F238E27FC236}">
                <a16:creationId xmlns:a16="http://schemas.microsoft.com/office/drawing/2014/main" id="{7FCA9D9E-2D8D-0484-B909-6A5D6D39E9CC}"/>
              </a:ext>
            </a:extLst>
          </p:cNvPr>
          <p:cNvCxnSpPr>
            <a:cxnSpLocks/>
          </p:cNvCxnSpPr>
          <p:nvPr/>
        </p:nvCxnSpPr>
        <p:spPr>
          <a:xfrm>
            <a:off x="9643655" y="1991013"/>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170" name="角丸四角形 224">
            <a:extLst>
              <a:ext uri="{FF2B5EF4-FFF2-40B4-BE49-F238E27FC236}">
                <a16:creationId xmlns:a16="http://schemas.microsoft.com/office/drawing/2014/main" id="{4BCEB89A-186E-2549-ED01-B0D921A61815}"/>
              </a:ext>
            </a:extLst>
          </p:cNvPr>
          <p:cNvSpPr/>
          <p:nvPr/>
        </p:nvSpPr>
        <p:spPr>
          <a:xfrm>
            <a:off x="7216181"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172" name="角丸四角形 224">
            <a:extLst>
              <a:ext uri="{FF2B5EF4-FFF2-40B4-BE49-F238E27FC236}">
                <a16:creationId xmlns:a16="http://schemas.microsoft.com/office/drawing/2014/main" id="{509D799C-A167-E91C-8719-0AD5753B5C83}"/>
              </a:ext>
            </a:extLst>
          </p:cNvPr>
          <p:cNvSpPr/>
          <p:nvPr/>
        </p:nvSpPr>
        <p:spPr>
          <a:xfrm>
            <a:off x="8497144"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29" name="直線矢印コネクタ 158">
            <a:extLst>
              <a:ext uri="{FF2B5EF4-FFF2-40B4-BE49-F238E27FC236}">
                <a16:creationId xmlns:a16="http://schemas.microsoft.com/office/drawing/2014/main" id="{DC1B8326-0F95-80F9-BBF5-C1FA81D796E6}"/>
              </a:ext>
            </a:extLst>
          </p:cNvPr>
          <p:cNvCxnSpPr>
            <a:cxnSpLocks/>
          </p:cNvCxnSpPr>
          <p:nvPr/>
        </p:nvCxnSpPr>
        <p:spPr>
          <a:xfrm flipH="1" flipV="1">
            <a:off x="7614580" y="2566583"/>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1" name="直線矢印コネクタ 158">
            <a:extLst>
              <a:ext uri="{FF2B5EF4-FFF2-40B4-BE49-F238E27FC236}">
                <a16:creationId xmlns:a16="http://schemas.microsoft.com/office/drawing/2014/main" id="{A68F55F8-2030-5C8C-115F-E9273B10655A}"/>
              </a:ext>
            </a:extLst>
          </p:cNvPr>
          <p:cNvCxnSpPr>
            <a:cxnSpLocks/>
          </p:cNvCxnSpPr>
          <p:nvPr/>
        </p:nvCxnSpPr>
        <p:spPr>
          <a:xfrm flipH="1" flipV="1">
            <a:off x="10035339" y="2566582"/>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4" name="直線矢印コネクタ 158">
            <a:extLst>
              <a:ext uri="{FF2B5EF4-FFF2-40B4-BE49-F238E27FC236}">
                <a16:creationId xmlns:a16="http://schemas.microsoft.com/office/drawing/2014/main" id="{5F8D2EB6-3860-637C-A7EE-75282D274446}"/>
              </a:ext>
            </a:extLst>
          </p:cNvPr>
          <p:cNvCxnSpPr>
            <a:cxnSpLocks/>
          </p:cNvCxnSpPr>
          <p:nvPr/>
        </p:nvCxnSpPr>
        <p:spPr>
          <a:xfrm>
            <a:off x="3773623" y="1382759"/>
            <a:ext cx="777437" cy="0"/>
          </a:xfrm>
          <a:prstGeom prst="straightConnector1">
            <a:avLst/>
          </a:prstGeom>
          <a:noFill/>
          <a:ln w="25400" cap="rnd" cmpd="sng" algn="ctr">
            <a:solidFill>
              <a:sysClr val="windowText" lastClr="000000">
                <a:lumMod val="60000"/>
                <a:lumOff val="40000"/>
              </a:sysClr>
            </a:solidFill>
            <a:prstDash val="lgDash"/>
            <a:round/>
            <a:headEnd type="none"/>
            <a:tailEnd type="arrow"/>
          </a:ln>
          <a:effectLst/>
        </p:spPr>
      </p:cxnSp>
      <p:sp>
        <p:nvSpPr>
          <p:cNvPr id="236" name="テキスト ボックス 216">
            <a:extLst>
              <a:ext uri="{FF2B5EF4-FFF2-40B4-BE49-F238E27FC236}">
                <a16:creationId xmlns:a16="http://schemas.microsoft.com/office/drawing/2014/main" id="{AE7F6129-F349-E17F-EF42-32FB20D556DC}"/>
              </a:ext>
            </a:extLst>
          </p:cNvPr>
          <p:cNvSpPr txBox="1"/>
          <p:nvPr/>
        </p:nvSpPr>
        <p:spPr>
          <a:xfrm>
            <a:off x="3701356" y="1137544"/>
            <a:ext cx="921328"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dirty="0">
                <a:ln>
                  <a:noFill/>
                </a:ln>
                <a:solidFill>
                  <a:srgbClr val="005298"/>
                </a:solidFill>
                <a:effectLst/>
                <a:uLnTx/>
                <a:uFillTx/>
                <a:latin typeface="+mn-ea"/>
                <a:cs typeface="+mn-cs"/>
              </a:rPr>
              <a:t>関連●●技術</a:t>
            </a:r>
            <a:endParaRPr kumimoji="0" lang="en-US" sz="900" b="0" i="1" u="none" strike="noStrike" kern="0" cap="none" spc="0" normalizeH="0" baseline="0" noProof="0" dirty="0">
              <a:ln>
                <a:noFill/>
              </a:ln>
              <a:solidFill>
                <a:srgbClr val="005298"/>
              </a:solidFill>
              <a:effectLst/>
              <a:uLnTx/>
              <a:uFillTx/>
              <a:latin typeface="+mn-ea"/>
              <a:cs typeface="+mn-cs"/>
            </a:endParaRPr>
          </a:p>
        </p:txBody>
      </p:sp>
      <p:cxnSp>
        <p:nvCxnSpPr>
          <p:cNvPr id="237" name="直線矢印コネクタ 158">
            <a:extLst>
              <a:ext uri="{FF2B5EF4-FFF2-40B4-BE49-F238E27FC236}">
                <a16:creationId xmlns:a16="http://schemas.microsoft.com/office/drawing/2014/main" id="{EAA2F158-CDDE-D4CC-A513-D428804867B5}"/>
              </a:ext>
            </a:extLst>
          </p:cNvPr>
          <p:cNvCxnSpPr>
            <a:cxnSpLocks/>
          </p:cNvCxnSpPr>
          <p:nvPr/>
        </p:nvCxnSpPr>
        <p:spPr>
          <a:xfrm>
            <a:off x="4613141" y="1378959"/>
            <a:ext cx="406289" cy="8870"/>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41" name="二等辺三角形 240">
            <a:extLst>
              <a:ext uri="{FF2B5EF4-FFF2-40B4-BE49-F238E27FC236}">
                <a16:creationId xmlns:a16="http://schemas.microsoft.com/office/drawing/2014/main" id="{F4D9C121-1726-2B74-7CF0-E13C79DCED59}"/>
              </a:ext>
            </a:extLst>
          </p:cNvPr>
          <p:cNvSpPr/>
          <p:nvPr/>
        </p:nvSpPr>
        <p:spPr>
          <a:xfrm rot="10800000" flipV="1">
            <a:off x="6528974"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2" name="二等辺三角形 241">
            <a:extLst>
              <a:ext uri="{FF2B5EF4-FFF2-40B4-BE49-F238E27FC236}">
                <a16:creationId xmlns:a16="http://schemas.microsoft.com/office/drawing/2014/main" id="{D2BE6541-F218-A5ED-F614-B5CE725B15F1}"/>
              </a:ext>
            </a:extLst>
          </p:cNvPr>
          <p:cNvSpPr/>
          <p:nvPr/>
        </p:nvSpPr>
        <p:spPr>
          <a:xfrm rot="10800000" flipV="1">
            <a:off x="7343282"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3" name="角丸四角形 224">
            <a:extLst>
              <a:ext uri="{FF2B5EF4-FFF2-40B4-BE49-F238E27FC236}">
                <a16:creationId xmlns:a16="http://schemas.microsoft.com/office/drawing/2014/main" id="{C93E8F34-4D2C-FFF5-C1F6-6ED3DF1653B5}"/>
              </a:ext>
            </a:extLst>
          </p:cNvPr>
          <p:cNvSpPr/>
          <p:nvPr/>
        </p:nvSpPr>
        <p:spPr>
          <a:xfrm>
            <a:off x="5979544"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4" name="角丸四角形 224">
            <a:extLst>
              <a:ext uri="{FF2B5EF4-FFF2-40B4-BE49-F238E27FC236}">
                <a16:creationId xmlns:a16="http://schemas.microsoft.com/office/drawing/2014/main" id="{63FBCC3D-EE71-944A-A383-D410CCA8C44C}"/>
              </a:ext>
            </a:extLst>
          </p:cNvPr>
          <p:cNvSpPr/>
          <p:nvPr/>
        </p:nvSpPr>
        <p:spPr>
          <a:xfrm>
            <a:off x="7260507"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5" name="二等辺三角形 244">
            <a:extLst>
              <a:ext uri="{FF2B5EF4-FFF2-40B4-BE49-F238E27FC236}">
                <a16:creationId xmlns:a16="http://schemas.microsoft.com/office/drawing/2014/main" id="{C94C4634-777E-62FF-920F-E74B5256A1ED}"/>
              </a:ext>
            </a:extLst>
          </p:cNvPr>
          <p:cNvSpPr/>
          <p:nvPr/>
        </p:nvSpPr>
        <p:spPr>
          <a:xfrm rot="10800000" flipV="1">
            <a:off x="9005672"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6" name="二等辺三角形 245">
            <a:extLst>
              <a:ext uri="{FF2B5EF4-FFF2-40B4-BE49-F238E27FC236}">
                <a16:creationId xmlns:a16="http://schemas.microsoft.com/office/drawing/2014/main" id="{CAA43895-2985-873E-286C-88603DE29F9D}"/>
              </a:ext>
            </a:extLst>
          </p:cNvPr>
          <p:cNvSpPr/>
          <p:nvPr/>
        </p:nvSpPr>
        <p:spPr>
          <a:xfrm rot="10800000" flipV="1">
            <a:off x="9819980"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7" name="角丸四角形 224">
            <a:extLst>
              <a:ext uri="{FF2B5EF4-FFF2-40B4-BE49-F238E27FC236}">
                <a16:creationId xmlns:a16="http://schemas.microsoft.com/office/drawing/2014/main" id="{1B4A2DF4-312B-3280-B6A4-A430D1616EB2}"/>
              </a:ext>
            </a:extLst>
          </p:cNvPr>
          <p:cNvSpPr/>
          <p:nvPr/>
        </p:nvSpPr>
        <p:spPr>
          <a:xfrm>
            <a:off x="8452081"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8" name="角丸四角形 224">
            <a:extLst>
              <a:ext uri="{FF2B5EF4-FFF2-40B4-BE49-F238E27FC236}">
                <a16:creationId xmlns:a16="http://schemas.microsoft.com/office/drawing/2014/main" id="{BAD2D65B-70D8-673C-C079-A56B990F38D0}"/>
              </a:ext>
            </a:extLst>
          </p:cNvPr>
          <p:cNvSpPr/>
          <p:nvPr/>
        </p:nvSpPr>
        <p:spPr>
          <a:xfrm>
            <a:off x="9733044"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53" name="直線矢印コネクタ 158">
            <a:extLst>
              <a:ext uri="{FF2B5EF4-FFF2-40B4-BE49-F238E27FC236}">
                <a16:creationId xmlns:a16="http://schemas.microsoft.com/office/drawing/2014/main" id="{01E28604-FAFB-442A-65F8-7B83CB521860}"/>
              </a:ext>
            </a:extLst>
          </p:cNvPr>
          <p:cNvCxnSpPr>
            <a:cxnSpLocks/>
          </p:cNvCxnSpPr>
          <p:nvPr/>
        </p:nvCxnSpPr>
        <p:spPr>
          <a:xfrm>
            <a:off x="5074569" y="2999660"/>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4" name="テキスト ボックス 216">
            <a:extLst>
              <a:ext uri="{FF2B5EF4-FFF2-40B4-BE49-F238E27FC236}">
                <a16:creationId xmlns:a16="http://schemas.microsoft.com/office/drawing/2014/main" id="{5A9611A1-06D7-C7F1-6D0A-B4F4EB417CBD}"/>
              </a:ext>
            </a:extLst>
          </p:cNvPr>
          <p:cNvSpPr txBox="1"/>
          <p:nvPr/>
        </p:nvSpPr>
        <p:spPr>
          <a:xfrm>
            <a:off x="4820296" y="2740568"/>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5" name="直線矢印コネクタ 158">
            <a:extLst>
              <a:ext uri="{FF2B5EF4-FFF2-40B4-BE49-F238E27FC236}">
                <a16:creationId xmlns:a16="http://schemas.microsoft.com/office/drawing/2014/main" id="{AE790BF5-0941-E01A-BC0C-118D3F5B36DC}"/>
              </a:ext>
            </a:extLst>
          </p:cNvPr>
          <p:cNvCxnSpPr>
            <a:cxnSpLocks/>
          </p:cNvCxnSpPr>
          <p:nvPr/>
        </p:nvCxnSpPr>
        <p:spPr>
          <a:xfrm>
            <a:off x="5387200" y="2999472"/>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6" name="テキスト ボックス 216">
            <a:extLst>
              <a:ext uri="{FF2B5EF4-FFF2-40B4-BE49-F238E27FC236}">
                <a16:creationId xmlns:a16="http://schemas.microsoft.com/office/drawing/2014/main" id="{66409786-31E6-034A-020D-98B77EE7458E}"/>
              </a:ext>
            </a:extLst>
          </p:cNvPr>
          <p:cNvSpPr txBox="1"/>
          <p:nvPr/>
        </p:nvSpPr>
        <p:spPr>
          <a:xfrm>
            <a:off x="5359279" y="2747360"/>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7" name="直線矢印コネクタ 158">
            <a:extLst>
              <a:ext uri="{FF2B5EF4-FFF2-40B4-BE49-F238E27FC236}">
                <a16:creationId xmlns:a16="http://schemas.microsoft.com/office/drawing/2014/main" id="{83B12AF1-501A-1323-269B-85D965E3DD82}"/>
              </a:ext>
            </a:extLst>
          </p:cNvPr>
          <p:cNvCxnSpPr>
            <a:cxnSpLocks/>
          </p:cNvCxnSpPr>
          <p:nvPr/>
        </p:nvCxnSpPr>
        <p:spPr>
          <a:xfrm>
            <a:off x="6191393" y="2990750"/>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8" name="テキスト ボックス 216">
            <a:extLst>
              <a:ext uri="{FF2B5EF4-FFF2-40B4-BE49-F238E27FC236}">
                <a16:creationId xmlns:a16="http://schemas.microsoft.com/office/drawing/2014/main" id="{F35E0E0B-0045-BE32-FA71-712A93B60B06}"/>
              </a:ext>
            </a:extLst>
          </p:cNvPr>
          <p:cNvSpPr txBox="1"/>
          <p:nvPr/>
        </p:nvSpPr>
        <p:spPr>
          <a:xfrm>
            <a:off x="6183434" y="2766558"/>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9" name="直線矢印コネクタ 158">
            <a:extLst>
              <a:ext uri="{FF2B5EF4-FFF2-40B4-BE49-F238E27FC236}">
                <a16:creationId xmlns:a16="http://schemas.microsoft.com/office/drawing/2014/main" id="{601551E3-4323-3B4E-6F28-8FB4D723ED81}"/>
              </a:ext>
            </a:extLst>
          </p:cNvPr>
          <p:cNvCxnSpPr>
            <a:cxnSpLocks/>
          </p:cNvCxnSpPr>
          <p:nvPr/>
        </p:nvCxnSpPr>
        <p:spPr>
          <a:xfrm>
            <a:off x="7002681" y="2992492"/>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0" name="テキスト ボックス 216">
            <a:extLst>
              <a:ext uri="{FF2B5EF4-FFF2-40B4-BE49-F238E27FC236}">
                <a16:creationId xmlns:a16="http://schemas.microsoft.com/office/drawing/2014/main" id="{DDA5D2CE-AF54-B8A7-E4EB-596FEB1C8A05}"/>
              </a:ext>
            </a:extLst>
          </p:cNvPr>
          <p:cNvSpPr txBox="1"/>
          <p:nvPr/>
        </p:nvSpPr>
        <p:spPr>
          <a:xfrm>
            <a:off x="6978196" y="2736755"/>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1" name="直線矢印コネクタ 158">
            <a:extLst>
              <a:ext uri="{FF2B5EF4-FFF2-40B4-BE49-F238E27FC236}">
                <a16:creationId xmlns:a16="http://schemas.microsoft.com/office/drawing/2014/main" id="{4A828005-4C51-62C7-D91C-C8C3BBB1E7B5}"/>
              </a:ext>
            </a:extLst>
          </p:cNvPr>
          <p:cNvCxnSpPr>
            <a:cxnSpLocks/>
          </p:cNvCxnSpPr>
          <p:nvPr/>
        </p:nvCxnSpPr>
        <p:spPr>
          <a:xfrm>
            <a:off x="7810789" y="2988271"/>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2" name="テキスト ボックス 216">
            <a:extLst>
              <a:ext uri="{FF2B5EF4-FFF2-40B4-BE49-F238E27FC236}">
                <a16:creationId xmlns:a16="http://schemas.microsoft.com/office/drawing/2014/main" id="{E702DB18-BA41-43F4-767A-6274B679A0E0}"/>
              </a:ext>
            </a:extLst>
          </p:cNvPr>
          <p:cNvSpPr txBox="1"/>
          <p:nvPr/>
        </p:nvSpPr>
        <p:spPr>
          <a:xfrm>
            <a:off x="7774425" y="2757147"/>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263" name="二等辺三角形 262">
            <a:extLst>
              <a:ext uri="{FF2B5EF4-FFF2-40B4-BE49-F238E27FC236}">
                <a16:creationId xmlns:a16="http://schemas.microsoft.com/office/drawing/2014/main" id="{72AE5BAC-4B00-2107-6AC5-CCA77E37F759}"/>
              </a:ext>
            </a:extLst>
          </p:cNvPr>
          <p:cNvSpPr/>
          <p:nvPr/>
        </p:nvSpPr>
        <p:spPr>
          <a:xfrm rot="10800000" flipV="1">
            <a:off x="7765609"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64" name="二等辺三角形 263">
            <a:extLst>
              <a:ext uri="{FF2B5EF4-FFF2-40B4-BE49-F238E27FC236}">
                <a16:creationId xmlns:a16="http://schemas.microsoft.com/office/drawing/2014/main" id="{BC314182-F660-A947-7027-BFBD01E7EB46}"/>
              </a:ext>
            </a:extLst>
          </p:cNvPr>
          <p:cNvSpPr/>
          <p:nvPr/>
        </p:nvSpPr>
        <p:spPr>
          <a:xfrm rot="10800000" flipV="1">
            <a:off x="8579917"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cxnSp>
        <p:nvCxnSpPr>
          <p:cNvPr id="265" name="直線矢印コネクタ 158">
            <a:extLst>
              <a:ext uri="{FF2B5EF4-FFF2-40B4-BE49-F238E27FC236}">
                <a16:creationId xmlns:a16="http://schemas.microsoft.com/office/drawing/2014/main" id="{FACF8E7E-9446-5D3A-6F65-FF9456C54002}"/>
              </a:ext>
            </a:extLst>
          </p:cNvPr>
          <p:cNvCxnSpPr>
            <a:cxnSpLocks/>
          </p:cNvCxnSpPr>
          <p:nvPr/>
        </p:nvCxnSpPr>
        <p:spPr>
          <a:xfrm>
            <a:off x="5820217"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6" name="テキスト ボックス 216">
            <a:extLst>
              <a:ext uri="{FF2B5EF4-FFF2-40B4-BE49-F238E27FC236}">
                <a16:creationId xmlns:a16="http://schemas.microsoft.com/office/drawing/2014/main" id="{37618AA0-BD4D-E53B-67AA-5B147E1B1601}"/>
              </a:ext>
            </a:extLst>
          </p:cNvPr>
          <p:cNvSpPr txBox="1"/>
          <p:nvPr/>
        </p:nvSpPr>
        <p:spPr>
          <a:xfrm>
            <a:off x="5792296"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67" name="直線矢印コネクタ 158">
            <a:extLst>
              <a:ext uri="{FF2B5EF4-FFF2-40B4-BE49-F238E27FC236}">
                <a16:creationId xmlns:a16="http://schemas.microsoft.com/office/drawing/2014/main" id="{9A42A1BC-9B4A-1E8F-DC95-F812D97BD31E}"/>
              </a:ext>
            </a:extLst>
          </p:cNvPr>
          <p:cNvCxnSpPr>
            <a:cxnSpLocks/>
          </p:cNvCxnSpPr>
          <p:nvPr/>
        </p:nvCxnSpPr>
        <p:spPr>
          <a:xfrm>
            <a:off x="6624410"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8" name="テキスト ボックス 216">
            <a:extLst>
              <a:ext uri="{FF2B5EF4-FFF2-40B4-BE49-F238E27FC236}">
                <a16:creationId xmlns:a16="http://schemas.microsoft.com/office/drawing/2014/main" id="{A96B5864-6537-84A4-CA27-7D364E410112}"/>
              </a:ext>
            </a:extLst>
          </p:cNvPr>
          <p:cNvSpPr txBox="1"/>
          <p:nvPr/>
        </p:nvSpPr>
        <p:spPr>
          <a:xfrm>
            <a:off x="6616451"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9" name="直線矢印コネクタ 158">
            <a:extLst>
              <a:ext uri="{FF2B5EF4-FFF2-40B4-BE49-F238E27FC236}">
                <a16:creationId xmlns:a16="http://schemas.microsoft.com/office/drawing/2014/main" id="{69A481D0-8DB7-3210-EF47-43F895A5040D}"/>
              </a:ext>
            </a:extLst>
          </p:cNvPr>
          <p:cNvCxnSpPr>
            <a:cxnSpLocks/>
          </p:cNvCxnSpPr>
          <p:nvPr/>
        </p:nvCxnSpPr>
        <p:spPr>
          <a:xfrm>
            <a:off x="8234970"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0" name="テキスト ボックス 216">
            <a:extLst>
              <a:ext uri="{FF2B5EF4-FFF2-40B4-BE49-F238E27FC236}">
                <a16:creationId xmlns:a16="http://schemas.microsoft.com/office/drawing/2014/main" id="{75921766-F94E-1A49-39CE-C7877AB41C02}"/>
              </a:ext>
            </a:extLst>
          </p:cNvPr>
          <p:cNvSpPr txBox="1"/>
          <p:nvPr/>
        </p:nvSpPr>
        <p:spPr>
          <a:xfrm>
            <a:off x="8207049"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71" name="直線矢印コネクタ 158">
            <a:extLst>
              <a:ext uri="{FF2B5EF4-FFF2-40B4-BE49-F238E27FC236}">
                <a16:creationId xmlns:a16="http://schemas.microsoft.com/office/drawing/2014/main" id="{76A5A125-472B-197D-BE68-BC25CE0ED793}"/>
              </a:ext>
            </a:extLst>
          </p:cNvPr>
          <p:cNvCxnSpPr>
            <a:cxnSpLocks/>
          </p:cNvCxnSpPr>
          <p:nvPr/>
        </p:nvCxnSpPr>
        <p:spPr>
          <a:xfrm>
            <a:off x="9039163"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2" name="テキスト ボックス 216">
            <a:extLst>
              <a:ext uri="{FF2B5EF4-FFF2-40B4-BE49-F238E27FC236}">
                <a16:creationId xmlns:a16="http://schemas.microsoft.com/office/drawing/2014/main" id="{11096045-25EE-7591-818B-4CD95E9F6676}"/>
              </a:ext>
            </a:extLst>
          </p:cNvPr>
          <p:cNvSpPr txBox="1"/>
          <p:nvPr/>
        </p:nvSpPr>
        <p:spPr>
          <a:xfrm>
            <a:off x="9031204"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3" name="直線矢印コネクタ 158">
            <a:extLst>
              <a:ext uri="{FF2B5EF4-FFF2-40B4-BE49-F238E27FC236}">
                <a16:creationId xmlns:a16="http://schemas.microsoft.com/office/drawing/2014/main" id="{183D97DF-71E5-925B-CE70-F12C17C61999}"/>
              </a:ext>
            </a:extLst>
          </p:cNvPr>
          <p:cNvCxnSpPr>
            <a:cxnSpLocks/>
          </p:cNvCxnSpPr>
          <p:nvPr/>
        </p:nvCxnSpPr>
        <p:spPr>
          <a:xfrm>
            <a:off x="7409919"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4" name="テキスト ボックス 216">
            <a:extLst>
              <a:ext uri="{FF2B5EF4-FFF2-40B4-BE49-F238E27FC236}">
                <a16:creationId xmlns:a16="http://schemas.microsoft.com/office/drawing/2014/main" id="{01422592-394C-16AB-736A-1C97704AEC9E}"/>
              </a:ext>
            </a:extLst>
          </p:cNvPr>
          <p:cNvSpPr txBox="1"/>
          <p:nvPr/>
        </p:nvSpPr>
        <p:spPr>
          <a:xfrm>
            <a:off x="7401960"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5" name="直線矢印コネクタ 158">
            <a:extLst>
              <a:ext uri="{FF2B5EF4-FFF2-40B4-BE49-F238E27FC236}">
                <a16:creationId xmlns:a16="http://schemas.microsoft.com/office/drawing/2014/main" id="{247B2A34-B295-3389-468B-7B72D956FA7E}"/>
              </a:ext>
            </a:extLst>
          </p:cNvPr>
          <p:cNvCxnSpPr>
            <a:cxnSpLocks/>
          </p:cNvCxnSpPr>
          <p:nvPr/>
        </p:nvCxnSpPr>
        <p:spPr>
          <a:xfrm>
            <a:off x="9846485"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6" name="テキスト ボックス 216">
            <a:extLst>
              <a:ext uri="{FF2B5EF4-FFF2-40B4-BE49-F238E27FC236}">
                <a16:creationId xmlns:a16="http://schemas.microsoft.com/office/drawing/2014/main" id="{E331687B-AC60-684D-A202-C9330503CAC5}"/>
              </a:ext>
            </a:extLst>
          </p:cNvPr>
          <p:cNvSpPr txBox="1"/>
          <p:nvPr/>
        </p:nvSpPr>
        <p:spPr>
          <a:xfrm>
            <a:off x="9838526"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7" name="直線矢印コネクタ 158">
            <a:extLst>
              <a:ext uri="{FF2B5EF4-FFF2-40B4-BE49-F238E27FC236}">
                <a16:creationId xmlns:a16="http://schemas.microsoft.com/office/drawing/2014/main" id="{4BDEDED6-5E84-92E2-8862-069A1A40BAE8}"/>
              </a:ext>
            </a:extLst>
          </p:cNvPr>
          <p:cNvCxnSpPr>
            <a:cxnSpLocks/>
          </p:cNvCxnSpPr>
          <p:nvPr/>
        </p:nvCxnSpPr>
        <p:spPr>
          <a:xfrm>
            <a:off x="5820217" y="3004542"/>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8" name="直線矢印コネクタ 158">
            <a:extLst>
              <a:ext uri="{FF2B5EF4-FFF2-40B4-BE49-F238E27FC236}">
                <a16:creationId xmlns:a16="http://schemas.microsoft.com/office/drawing/2014/main" id="{D0BAFA7F-78C4-01F9-B861-27CBD5189CA7}"/>
              </a:ext>
            </a:extLst>
          </p:cNvPr>
          <p:cNvCxnSpPr>
            <a:cxnSpLocks/>
          </p:cNvCxnSpPr>
          <p:nvPr/>
        </p:nvCxnSpPr>
        <p:spPr>
          <a:xfrm>
            <a:off x="7232019" y="3575617"/>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9" name="直線矢印コネクタ 158">
            <a:extLst>
              <a:ext uri="{FF2B5EF4-FFF2-40B4-BE49-F238E27FC236}">
                <a16:creationId xmlns:a16="http://schemas.microsoft.com/office/drawing/2014/main" id="{BF5631B5-68AD-A479-EF61-95AF2E28836C}"/>
              </a:ext>
            </a:extLst>
          </p:cNvPr>
          <p:cNvCxnSpPr>
            <a:cxnSpLocks/>
          </p:cNvCxnSpPr>
          <p:nvPr/>
        </p:nvCxnSpPr>
        <p:spPr>
          <a:xfrm>
            <a:off x="8140416" y="3004542"/>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80" name="直線矢印コネクタ 158">
            <a:extLst>
              <a:ext uri="{FF2B5EF4-FFF2-40B4-BE49-F238E27FC236}">
                <a16:creationId xmlns:a16="http://schemas.microsoft.com/office/drawing/2014/main" id="{38F43BC1-10A8-C6D3-607E-196CCBE307EC}"/>
              </a:ext>
            </a:extLst>
          </p:cNvPr>
          <p:cNvCxnSpPr>
            <a:cxnSpLocks/>
          </p:cNvCxnSpPr>
          <p:nvPr/>
        </p:nvCxnSpPr>
        <p:spPr>
          <a:xfrm>
            <a:off x="9643653" y="3607726"/>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81" name="角丸四角形 224">
            <a:extLst>
              <a:ext uri="{FF2B5EF4-FFF2-40B4-BE49-F238E27FC236}">
                <a16:creationId xmlns:a16="http://schemas.microsoft.com/office/drawing/2014/main" id="{4DDD793C-F016-9231-9AEC-7A4032F37C33}"/>
              </a:ext>
            </a:extLst>
          </p:cNvPr>
          <p:cNvSpPr/>
          <p:nvPr/>
        </p:nvSpPr>
        <p:spPr>
          <a:xfrm>
            <a:off x="7216179"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2" name="角丸四角形 224">
            <a:extLst>
              <a:ext uri="{FF2B5EF4-FFF2-40B4-BE49-F238E27FC236}">
                <a16:creationId xmlns:a16="http://schemas.microsoft.com/office/drawing/2014/main" id="{48A8D6EC-73A8-7F72-E183-E141AC1B2132}"/>
              </a:ext>
            </a:extLst>
          </p:cNvPr>
          <p:cNvSpPr/>
          <p:nvPr/>
        </p:nvSpPr>
        <p:spPr>
          <a:xfrm>
            <a:off x="8497142"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4" name="二等辺三角形 283">
            <a:extLst>
              <a:ext uri="{FF2B5EF4-FFF2-40B4-BE49-F238E27FC236}">
                <a16:creationId xmlns:a16="http://schemas.microsoft.com/office/drawing/2014/main" id="{AB9FF3FB-0DCC-7307-08DB-D2E457902DAB}"/>
              </a:ext>
            </a:extLst>
          </p:cNvPr>
          <p:cNvSpPr/>
          <p:nvPr/>
        </p:nvSpPr>
        <p:spPr>
          <a:xfrm rot="10800000" flipV="1">
            <a:off x="6528972"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5" name="二等辺三角形 284">
            <a:extLst>
              <a:ext uri="{FF2B5EF4-FFF2-40B4-BE49-F238E27FC236}">
                <a16:creationId xmlns:a16="http://schemas.microsoft.com/office/drawing/2014/main" id="{B5A0E1FB-5621-ACCE-65CF-E4BC2C4674AE}"/>
              </a:ext>
            </a:extLst>
          </p:cNvPr>
          <p:cNvSpPr/>
          <p:nvPr/>
        </p:nvSpPr>
        <p:spPr>
          <a:xfrm rot="10800000" flipV="1">
            <a:off x="7343280"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6" name="角丸四角形 224">
            <a:extLst>
              <a:ext uri="{FF2B5EF4-FFF2-40B4-BE49-F238E27FC236}">
                <a16:creationId xmlns:a16="http://schemas.microsoft.com/office/drawing/2014/main" id="{14AA460C-0400-9B64-BEF7-6E338FEC7EBC}"/>
              </a:ext>
            </a:extLst>
          </p:cNvPr>
          <p:cNvSpPr/>
          <p:nvPr/>
        </p:nvSpPr>
        <p:spPr>
          <a:xfrm>
            <a:off x="5979542"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7" name="角丸四角形 224">
            <a:extLst>
              <a:ext uri="{FF2B5EF4-FFF2-40B4-BE49-F238E27FC236}">
                <a16:creationId xmlns:a16="http://schemas.microsoft.com/office/drawing/2014/main" id="{F9DF1DBA-31B5-BECD-600C-33650BDBB97E}"/>
              </a:ext>
            </a:extLst>
          </p:cNvPr>
          <p:cNvSpPr/>
          <p:nvPr/>
        </p:nvSpPr>
        <p:spPr>
          <a:xfrm>
            <a:off x="7260505"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8" name="二等辺三角形 287">
            <a:extLst>
              <a:ext uri="{FF2B5EF4-FFF2-40B4-BE49-F238E27FC236}">
                <a16:creationId xmlns:a16="http://schemas.microsoft.com/office/drawing/2014/main" id="{5E952A53-7173-A4F2-824D-C2E2D431A54D}"/>
              </a:ext>
            </a:extLst>
          </p:cNvPr>
          <p:cNvSpPr/>
          <p:nvPr/>
        </p:nvSpPr>
        <p:spPr>
          <a:xfrm rot="10800000" flipV="1">
            <a:off x="9005670"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9" name="二等辺三角形 288">
            <a:extLst>
              <a:ext uri="{FF2B5EF4-FFF2-40B4-BE49-F238E27FC236}">
                <a16:creationId xmlns:a16="http://schemas.microsoft.com/office/drawing/2014/main" id="{FC761482-E4DE-A257-BD89-3C150C79420C}"/>
              </a:ext>
            </a:extLst>
          </p:cNvPr>
          <p:cNvSpPr/>
          <p:nvPr/>
        </p:nvSpPr>
        <p:spPr>
          <a:xfrm rot="10800000" flipV="1">
            <a:off x="9819978"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90" name="角丸四角形 224">
            <a:extLst>
              <a:ext uri="{FF2B5EF4-FFF2-40B4-BE49-F238E27FC236}">
                <a16:creationId xmlns:a16="http://schemas.microsoft.com/office/drawing/2014/main" id="{88451732-9E40-E482-5C3C-08C402B124B3}"/>
              </a:ext>
            </a:extLst>
          </p:cNvPr>
          <p:cNvSpPr/>
          <p:nvPr/>
        </p:nvSpPr>
        <p:spPr>
          <a:xfrm>
            <a:off x="8452079"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91" name="角丸四角形 224">
            <a:extLst>
              <a:ext uri="{FF2B5EF4-FFF2-40B4-BE49-F238E27FC236}">
                <a16:creationId xmlns:a16="http://schemas.microsoft.com/office/drawing/2014/main" id="{CFC25B9F-1CE6-52CD-9168-5966FBCE9049}"/>
              </a:ext>
            </a:extLst>
          </p:cNvPr>
          <p:cNvSpPr/>
          <p:nvPr/>
        </p:nvSpPr>
        <p:spPr>
          <a:xfrm>
            <a:off x="9733042"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90" name="スライド番号プレースホルダー 2">
            <a:extLst>
              <a:ext uri="{FF2B5EF4-FFF2-40B4-BE49-F238E27FC236}">
                <a16:creationId xmlns:a16="http://schemas.microsoft.com/office/drawing/2014/main" id="{32F8BF60-F419-4C73-8ECE-287CDD6A7972}"/>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 name="四角形吹き出し 18">
            <a:extLst>
              <a:ext uri="{FF2B5EF4-FFF2-40B4-BE49-F238E27FC236}">
                <a16:creationId xmlns:a16="http://schemas.microsoft.com/office/drawing/2014/main" id="{F4B4F442-E199-8F37-F892-82E6D93469C4}"/>
              </a:ext>
            </a:extLst>
          </p:cNvPr>
          <p:cNvSpPr/>
          <p:nvPr/>
        </p:nvSpPr>
        <p:spPr>
          <a:xfrm>
            <a:off x="5019430" y="178342"/>
            <a:ext cx="3643986" cy="369332"/>
          </a:xfrm>
          <a:prstGeom prst="wedgeRectCallout">
            <a:avLst>
              <a:gd name="adj1" fmla="val -63458"/>
              <a:gd name="adj2" fmla="val 7063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18307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316266"/>
            <a:ext cx="11166395" cy="1077218"/>
          </a:xfrm>
          <a:prstGeom prst="rect">
            <a:avLst/>
          </a:prstGeom>
          <a:noFill/>
        </p:spPr>
        <p:txBody>
          <a:bodyPr wrap="square" rtlCol="0">
            <a:spAutoFit/>
          </a:bodyPr>
          <a:lstStyle/>
          <a:p>
            <a:pPr>
              <a:spcBef>
                <a:spcPts val="600"/>
              </a:spcBef>
            </a:pPr>
            <a:r>
              <a:rPr lang="ja-JP" altLang="en-US" b="1"/>
              <a:t>４　政府の取組との関連性</a:t>
            </a:r>
          </a:p>
          <a:p>
            <a:pPr marL="179388">
              <a:spcBef>
                <a:spcPts val="600"/>
              </a:spcBef>
            </a:pPr>
            <a:r>
              <a:rPr lang="ja-JP" altLang="en-US" b="1"/>
              <a:t>４</a:t>
            </a:r>
            <a:r>
              <a:rPr lang="en-US" altLang="ja-JP" b="1"/>
              <a:t>-</a:t>
            </a:r>
            <a:r>
              <a:rPr lang="ja-JP" altLang="en-US" b="1"/>
              <a:t>１　提案課題と政策の関連、寄与</a:t>
            </a:r>
          </a:p>
          <a:p>
            <a:pPr marL="444500">
              <a:spcBef>
                <a:spcPts val="600"/>
              </a:spcBef>
            </a:pPr>
            <a:r>
              <a:rPr lang="ja-JP" altLang="en-US">
                <a:solidFill>
                  <a:schemeClr val="accent1"/>
                </a:solidFill>
              </a:rPr>
              <a:t>＜提案課題と政策（又は政策目標）との関連及び寄与について記載する＞</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2353031"/>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2">
            <a:extLst>
              <a:ext uri="{FF2B5EF4-FFF2-40B4-BE49-F238E27FC236}">
                <a16:creationId xmlns:a16="http://schemas.microsoft.com/office/drawing/2014/main" id="{828D1183-1B0F-4E20-AA7B-F2CC9C88D12A}"/>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5" name="テキスト ボックス 14">
            <a:extLst>
              <a:ext uri="{FF2B5EF4-FFF2-40B4-BE49-F238E27FC236}">
                <a16:creationId xmlns:a16="http://schemas.microsoft.com/office/drawing/2014/main" id="{994D08F3-554B-42E6-A4F5-56F9C70D6EC5}"/>
              </a:ext>
            </a:extLst>
          </p:cNvPr>
          <p:cNvSpPr txBox="1"/>
          <p:nvPr/>
        </p:nvSpPr>
        <p:spPr>
          <a:xfrm>
            <a:off x="235123" y="3488019"/>
            <a:ext cx="11166395" cy="1277273"/>
          </a:xfrm>
          <a:prstGeom prst="rect">
            <a:avLst/>
          </a:prstGeom>
          <a:noFill/>
        </p:spPr>
        <p:txBody>
          <a:bodyPr wrap="square" rtlCol="0">
            <a:spAutoFit/>
          </a:bodyPr>
          <a:lstStyle/>
          <a:p>
            <a:pPr marL="896938" indent="-538163">
              <a:spcBef>
                <a:spcPts val="600"/>
              </a:spcBef>
            </a:pPr>
            <a:r>
              <a:rPr lang="ja-JP" altLang="en-US" b="1"/>
              <a:t>４</a:t>
            </a:r>
            <a:r>
              <a:rPr lang="en-US" altLang="ja-JP" b="1"/>
              <a:t>-</a:t>
            </a:r>
            <a:r>
              <a:rPr lang="ja-JP" altLang="en-US" b="1"/>
              <a:t>２　政策が記載された政策文書名と該当箇所</a:t>
            </a:r>
          </a:p>
          <a:p>
            <a:pPr marL="939800" indent="-222250">
              <a:spcBef>
                <a:spcPts val="600"/>
              </a:spcBef>
            </a:pPr>
            <a:r>
              <a:rPr lang="ja-JP" altLang="en-US">
                <a:solidFill>
                  <a:schemeClr val="accent1"/>
                </a:solidFill>
              </a:rPr>
              <a:t>＜４</a:t>
            </a:r>
            <a:r>
              <a:rPr lang="en-US" altLang="ja-JP">
                <a:solidFill>
                  <a:schemeClr val="accent1"/>
                </a:solidFill>
              </a:rPr>
              <a:t>-</a:t>
            </a:r>
            <a:r>
              <a:rPr lang="ja-JP" altLang="en-US">
                <a:solidFill>
                  <a:schemeClr val="accent1"/>
                </a:solidFill>
              </a:rPr>
              <a:t>１に記載した政策（又は政策目標）について、記載されている政策文書名（「～～方針（戦略）」（令和○年○月○日　閣議決定）、「～～中間答申」（令和○年○月○日　●●会議）など）と該当の箇所・記述を記載する＞</a:t>
            </a:r>
          </a:p>
        </p:txBody>
      </p:sp>
      <p:sp>
        <p:nvSpPr>
          <p:cNvPr id="17" name="正方形/長方形 16">
            <a:extLst>
              <a:ext uri="{FF2B5EF4-FFF2-40B4-BE49-F238E27FC236}">
                <a16:creationId xmlns:a16="http://schemas.microsoft.com/office/drawing/2014/main" id="{453A6197-3FF1-4B50-9AEB-C68C48857E49}"/>
              </a:ext>
            </a:extLst>
          </p:cNvPr>
          <p:cNvSpPr/>
          <p:nvPr/>
        </p:nvSpPr>
        <p:spPr>
          <a:xfrm>
            <a:off x="846034" y="3808578"/>
            <a:ext cx="10733518" cy="275317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097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D843A0A-DAD8-7B0F-659F-5CD917D09FF1}"/>
              </a:ext>
            </a:extLst>
          </p:cNvPr>
          <p:cNvSpPr txBox="1"/>
          <p:nvPr/>
        </p:nvSpPr>
        <p:spPr>
          <a:xfrm>
            <a:off x="206238" y="148038"/>
            <a:ext cx="5150840" cy="369332"/>
          </a:xfrm>
          <a:prstGeom prst="rect">
            <a:avLst/>
          </a:prstGeom>
          <a:noFill/>
        </p:spPr>
        <p:txBody>
          <a:bodyPr wrap="square" rtlCol="0">
            <a:spAutoFit/>
          </a:bodyPr>
          <a:lstStyle/>
          <a:p>
            <a:r>
              <a:rPr kumimoji="1" lang="ja-JP" altLang="en-US" b="1" dirty="0"/>
              <a:t>（参考）事業、システム、商材の概念（例）</a:t>
            </a:r>
          </a:p>
        </p:txBody>
      </p:sp>
      <p:sp>
        <p:nvSpPr>
          <p:cNvPr id="43" name="四角形: 角を丸くする 42">
            <a:extLst>
              <a:ext uri="{FF2B5EF4-FFF2-40B4-BE49-F238E27FC236}">
                <a16:creationId xmlns:a16="http://schemas.microsoft.com/office/drawing/2014/main" id="{E6B05DCE-53CB-4969-A8E0-B15FCA11F123}"/>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F87C2A70-811C-4067-9AC1-558FB4142D59}"/>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45" name="四角形: 角を丸くする 44">
            <a:extLst>
              <a:ext uri="{FF2B5EF4-FFF2-40B4-BE49-F238E27FC236}">
                <a16:creationId xmlns:a16="http://schemas.microsoft.com/office/drawing/2014/main" id="{B8E91595-1B31-4779-B1C9-3D9F161AA573}"/>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四角形: 角を丸くする 45">
            <a:extLst>
              <a:ext uri="{FF2B5EF4-FFF2-40B4-BE49-F238E27FC236}">
                <a16:creationId xmlns:a16="http://schemas.microsoft.com/office/drawing/2014/main" id="{E4802293-CBD9-4BF3-85D7-289061550481}"/>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7" name="四角形: 角を丸くする 46">
            <a:extLst>
              <a:ext uri="{FF2B5EF4-FFF2-40B4-BE49-F238E27FC236}">
                <a16:creationId xmlns:a16="http://schemas.microsoft.com/office/drawing/2014/main" id="{B3CBB092-6CCB-48F9-BB2A-830388A5928E}"/>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8" name="四角形: 角を丸くする 47">
            <a:extLst>
              <a:ext uri="{FF2B5EF4-FFF2-40B4-BE49-F238E27FC236}">
                <a16:creationId xmlns:a16="http://schemas.microsoft.com/office/drawing/2014/main" id="{0E053184-B7F5-45A3-87B1-69EF79FA3285}"/>
              </a:ext>
            </a:extLst>
          </p:cNvPr>
          <p:cNvSpPr/>
          <p:nvPr/>
        </p:nvSpPr>
        <p:spPr>
          <a:xfrm>
            <a:off x="5571238" y="1800316"/>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49" name="四角形: 角を丸くする 48">
            <a:extLst>
              <a:ext uri="{FF2B5EF4-FFF2-40B4-BE49-F238E27FC236}">
                <a16:creationId xmlns:a16="http://schemas.microsoft.com/office/drawing/2014/main" id="{850093E7-EC97-4409-9CD6-D852C69AFACB}"/>
              </a:ext>
            </a:extLst>
          </p:cNvPr>
          <p:cNvSpPr/>
          <p:nvPr/>
        </p:nvSpPr>
        <p:spPr>
          <a:xfrm>
            <a:off x="7388811" y="1800315"/>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D</a:t>
            </a:r>
            <a:endParaRPr kumimoji="1" lang="ja-JP" altLang="en-US" sz="1400" b="1">
              <a:solidFill>
                <a:schemeClr val="tx1"/>
              </a:solidFill>
              <a:latin typeface="+mn-ea"/>
            </a:endParaRPr>
          </a:p>
        </p:txBody>
      </p:sp>
      <p:sp>
        <p:nvSpPr>
          <p:cNvPr id="50" name="四角形: 角を丸くする 49">
            <a:extLst>
              <a:ext uri="{FF2B5EF4-FFF2-40B4-BE49-F238E27FC236}">
                <a16:creationId xmlns:a16="http://schemas.microsoft.com/office/drawing/2014/main" id="{217C9887-567C-4221-968A-368BC0C22A6E}"/>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1" name="四角形: 角を丸くする 50">
            <a:extLst>
              <a:ext uri="{FF2B5EF4-FFF2-40B4-BE49-F238E27FC236}">
                <a16:creationId xmlns:a16="http://schemas.microsoft.com/office/drawing/2014/main" id="{4DE1D913-E2CE-4F7B-85CB-0E634FC384BA}"/>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2" name="テキスト ボックス 51">
            <a:extLst>
              <a:ext uri="{FF2B5EF4-FFF2-40B4-BE49-F238E27FC236}">
                <a16:creationId xmlns:a16="http://schemas.microsoft.com/office/drawing/2014/main" id="{E04A82C5-E49A-46CC-9380-075ABD4FBE85}"/>
              </a:ext>
            </a:extLst>
          </p:cNvPr>
          <p:cNvSpPr txBox="1"/>
          <p:nvPr/>
        </p:nvSpPr>
        <p:spPr>
          <a:xfrm>
            <a:off x="3391945" y="1228588"/>
            <a:ext cx="1471069" cy="261610"/>
          </a:xfrm>
          <a:prstGeom prst="rect">
            <a:avLst/>
          </a:prstGeom>
          <a:noFill/>
        </p:spPr>
        <p:txBody>
          <a:bodyPr wrap="square" rtlCol="0">
            <a:spAutoFit/>
          </a:bodyPr>
          <a:lstStyle/>
          <a:p>
            <a:r>
              <a:rPr kumimoji="1" lang="ja-JP" altLang="en-US" sz="1050">
                <a:latin typeface="+mn-ea"/>
              </a:rPr>
              <a:t>例：基地局装置</a:t>
            </a:r>
          </a:p>
        </p:txBody>
      </p:sp>
      <p:sp>
        <p:nvSpPr>
          <p:cNvPr id="53" name="テキスト ボックス 52">
            <a:extLst>
              <a:ext uri="{FF2B5EF4-FFF2-40B4-BE49-F238E27FC236}">
                <a16:creationId xmlns:a16="http://schemas.microsoft.com/office/drawing/2014/main" id="{7B556BB9-1FBF-43E6-9163-11149FD5660D}"/>
              </a:ext>
            </a:extLst>
          </p:cNvPr>
          <p:cNvSpPr txBox="1"/>
          <p:nvPr/>
        </p:nvSpPr>
        <p:spPr>
          <a:xfrm>
            <a:off x="2250717" y="2126546"/>
            <a:ext cx="1084052" cy="415498"/>
          </a:xfrm>
          <a:prstGeom prst="rect">
            <a:avLst/>
          </a:prstGeom>
          <a:noFill/>
        </p:spPr>
        <p:txBody>
          <a:bodyPr wrap="square" rtlCol="0">
            <a:spAutoFit/>
          </a:bodyPr>
          <a:lstStyle/>
          <a:p>
            <a:pPr algn="ctr"/>
            <a:r>
              <a:rPr kumimoji="1" lang="ja-JP" altLang="en-US" sz="1050">
                <a:latin typeface="+mn-ea"/>
              </a:rPr>
              <a:t>例：</a:t>
            </a:r>
            <a:r>
              <a:rPr kumimoji="1" lang="en-US" altLang="ja-JP" sz="1050">
                <a:latin typeface="+mn-ea"/>
              </a:rPr>
              <a:t>RU</a:t>
            </a:r>
          </a:p>
          <a:p>
            <a:pPr algn="ctr"/>
            <a:r>
              <a:rPr kumimoji="1" lang="ja-JP" altLang="en-US" sz="1050">
                <a:latin typeface="+mn-ea"/>
              </a:rPr>
              <a:t>（アンテナ）</a:t>
            </a:r>
          </a:p>
        </p:txBody>
      </p:sp>
      <p:sp>
        <p:nvSpPr>
          <p:cNvPr id="54" name="テキスト ボックス 53">
            <a:extLst>
              <a:ext uri="{FF2B5EF4-FFF2-40B4-BE49-F238E27FC236}">
                <a16:creationId xmlns:a16="http://schemas.microsoft.com/office/drawing/2014/main" id="{0A431DAB-4436-4C75-86B0-47FFF4044F08}"/>
              </a:ext>
            </a:extLst>
          </p:cNvPr>
          <p:cNvSpPr txBox="1"/>
          <p:nvPr/>
        </p:nvSpPr>
        <p:spPr>
          <a:xfrm>
            <a:off x="3427814" y="2126546"/>
            <a:ext cx="1974181" cy="415498"/>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en-US" altLang="ja-JP" sz="1050">
                <a:latin typeface="+mn-ea"/>
              </a:rPr>
              <a:t>CU/DU</a:t>
            </a:r>
          </a:p>
          <a:p>
            <a:pPr algn="ctr"/>
            <a:r>
              <a:rPr kumimoji="1" lang="ja-JP" altLang="en-US" sz="1050">
                <a:latin typeface="+mn-ea"/>
              </a:rPr>
              <a:t>（仮想化ソフトウェア等）</a:t>
            </a:r>
          </a:p>
        </p:txBody>
      </p:sp>
      <p:sp>
        <p:nvSpPr>
          <p:cNvPr id="55" name="テキスト ボックス 54">
            <a:extLst>
              <a:ext uri="{FF2B5EF4-FFF2-40B4-BE49-F238E27FC236}">
                <a16:creationId xmlns:a16="http://schemas.microsoft.com/office/drawing/2014/main" id="{6864D61C-B7CA-4975-A9F9-0F46EDF7D2BA}"/>
              </a:ext>
            </a:extLst>
          </p:cNvPr>
          <p:cNvSpPr txBox="1"/>
          <p:nvPr/>
        </p:nvSpPr>
        <p:spPr>
          <a:xfrm>
            <a:off x="7384797" y="2119953"/>
            <a:ext cx="1361217" cy="253916"/>
          </a:xfrm>
          <a:prstGeom prst="rect">
            <a:avLst/>
          </a:prstGeom>
          <a:noFill/>
        </p:spPr>
        <p:txBody>
          <a:bodyPr wrap="square" rtlCol="0">
            <a:spAutoFit/>
          </a:bodyPr>
          <a:lstStyle/>
          <a:p>
            <a:pPr algn="ctr"/>
            <a:r>
              <a:rPr lang="ja-JP" altLang="en-US" sz="1050">
                <a:latin typeface="+mn-ea"/>
              </a:rPr>
              <a:t>例：汎用サーバ</a:t>
            </a:r>
            <a:endParaRPr kumimoji="1" lang="ja-JP" altLang="en-US" sz="1050">
              <a:latin typeface="+mn-ea"/>
            </a:endParaRPr>
          </a:p>
        </p:txBody>
      </p:sp>
      <p:sp>
        <p:nvSpPr>
          <p:cNvPr id="56" name="テキスト ボックス 55">
            <a:extLst>
              <a:ext uri="{FF2B5EF4-FFF2-40B4-BE49-F238E27FC236}">
                <a16:creationId xmlns:a16="http://schemas.microsoft.com/office/drawing/2014/main" id="{B2B6F091-C914-46FC-AC48-6BA4DFF4B892}"/>
              </a:ext>
            </a:extLst>
          </p:cNvPr>
          <p:cNvSpPr txBox="1"/>
          <p:nvPr/>
        </p:nvSpPr>
        <p:spPr>
          <a:xfrm>
            <a:off x="5495041" y="2119954"/>
            <a:ext cx="1513614" cy="253916"/>
          </a:xfrm>
          <a:prstGeom prst="rect">
            <a:avLst/>
          </a:prstGeom>
          <a:noFill/>
        </p:spPr>
        <p:txBody>
          <a:bodyPr wrap="square" rtlCol="0">
            <a:spAutoFit/>
          </a:bodyPr>
          <a:lstStyle/>
          <a:p>
            <a:pPr algn="ctr"/>
            <a:r>
              <a:rPr lang="ja-JP" altLang="en-US" sz="1050" dirty="0">
                <a:latin typeface="+mn-ea"/>
              </a:rPr>
              <a:t>例：アクセラレータ</a:t>
            </a:r>
            <a:endParaRPr kumimoji="1" lang="ja-JP" altLang="en-US" sz="1050" dirty="0">
              <a:latin typeface="+mn-ea"/>
            </a:endParaRPr>
          </a:p>
        </p:txBody>
      </p:sp>
      <p:sp>
        <p:nvSpPr>
          <p:cNvPr id="57" name="四角形: 角を丸くする 56">
            <a:extLst>
              <a:ext uri="{FF2B5EF4-FFF2-40B4-BE49-F238E27FC236}">
                <a16:creationId xmlns:a16="http://schemas.microsoft.com/office/drawing/2014/main" id="{EA878358-FB8C-41E9-A9FF-BAEE1078F448}"/>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58" name="四角形: 角を丸くする 57">
            <a:extLst>
              <a:ext uri="{FF2B5EF4-FFF2-40B4-BE49-F238E27FC236}">
                <a16:creationId xmlns:a16="http://schemas.microsoft.com/office/drawing/2014/main" id="{CC62D6D4-6F56-4462-8AC9-35E30DF08B63}"/>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9" name="テキスト ボックス 58">
            <a:extLst>
              <a:ext uri="{FF2B5EF4-FFF2-40B4-BE49-F238E27FC236}">
                <a16:creationId xmlns:a16="http://schemas.microsoft.com/office/drawing/2014/main" id="{EA1AC22A-2421-4888-8864-A410CE313D3C}"/>
              </a:ext>
            </a:extLst>
          </p:cNvPr>
          <p:cNvSpPr txBox="1"/>
          <p:nvPr/>
        </p:nvSpPr>
        <p:spPr>
          <a:xfrm>
            <a:off x="8943532" y="1760692"/>
            <a:ext cx="2577159" cy="646331"/>
          </a:xfrm>
          <a:prstGeom prst="rect">
            <a:avLst/>
          </a:prstGeom>
          <a:noFill/>
        </p:spPr>
        <p:txBody>
          <a:bodyPr wrap="square" rtlCol="0">
            <a:spAutoFit/>
          </a:bodyPr>
          <a:lstStyle/>
          <a:p>
            <a:r>
              <a:rPr kumimoji="1" lang="ja-JP" altLang="en-US" sz="1400" b="1">
                <a:latin typeface="+mn-ea"/>
              </a:rPr>
              <a:t>←製品</a:t>
            </a:r>
            <a:r>
              <a:rPr kumimoji="1" lang="en-US" altLang="ja-JP" sz="1400" b="1">
                <a:latin typeface="+mn-ea"/>
              </a:rPr>
              <a:t>/</a:t>
            </a:r>
            <a:r>
              <a:rPr kumimoji="1" lang="ja-JP" altLang="en-US" sz="1400" b="1">
                <a:latin typeface="+mn-ea"/>
              </a:rPr>
              <a:t>サービス開発</a:t>
            </a:r>
            <a:endParaRPr kumimoji="1" lang="en-US" altLang="ja-JP" sz="1400" b="1">
              <a:latin typeface="+mn-ea"/>
            </a:endParaRPr>
          </a:p>
          <a:p>
            <a:pPr marL="87313" indent="-87313"/>
            <a:r>
              <a:rPr kumimoji="1" lang="ja-JP" altLang="en-US" sz="1100">
                <a:latin typeface="+mn-ea"/>
              </a:rPr>
              <a:t>（このうち、</a:t>
            </a:r>
            <a:r>
              <a:rPr kumimoji="1" lang="en-US" altLang="ja-JP" sz="1100">
                <a:latin typeface="+mn-ea"/>
              </a:rPr>
              <a:t>TRL</a:t>
            </a:r>
            <a:r>
              <a:rPr kumimoji="1" lang="ja-JP" altLang="en-US" sz="1100">
                <a:latin typeface="+mn-ea"/>
              </a:rPr>
              <a:t>７までが研究開発事業として支援対象となる）</a:t>
            </a:r>
          </a:p>
        </p:txBody>
      </p:sp>
      <p:sp>
        <p:nvSpPr>
          <p:cNvPr id="60" name="テキスト ボックス 59">
            <a:extLst>
              <a:ext uri="{FF2B5EF4-FFF2-40B4-BE49-F238E27FC236}">
                <a16:creationId xmlns:a16="http://schemas.microsoft.com/office/drawing/2014/main" id="{4A7FDEE7-3BC8-43B4-9189-26DDCCFB7C4E}"/>
              </a:ext>
            </a:extLst>
          </p:cNvPr>
          <p:cNvSpPr txBox="1"/>
          <p:nvPr/>
        </p:nvSpPr>
        <p:spPr>
          <a:xfrm>
            <a:off x="9043553" y="2793167"/>
            <a:ext cx="1909243" cy="646331"/>
          </a:xfrm>
          <a:prstGeom prst="rect">
            <a:avLst/>
          </a:prstGeom>
          <a:noFill/>
        </p:spPr>
        <p:txBody>
          <a:bodyPr wrap="square" rtlCol="0">
            <a:spAutoFit/>
          </a:bodyPr>
          <a:lstStyle/>
          <a:p>
            <a:r>
              <a:rPr kumimoji="1" lang="ja-JP" altLang="en-US" sz="1400" b="1">
                <a:latin typeface="+mn-ea"/>
              </a:rPr>
              <a:t>←サービス</a:t>
            </a:r>
            <a:endParaRPr kumimoji="1" lang="en-US" altLang="ja-JP" sz="1400" b="1">
              <a:latin typeface="+mn-ea"/>
            </a:endParaRPr>
          </a:p>
          <a:p>
            <a:pPr marL="87313" lvl="0" indent="-87313"/>
            <a:r>
              <a:rPr lang="ja-JP" altLang="en-US" sz="1100">
                <a:solidFill>
                  <a:prstClr val="black"/>
                </a:solidFill>
                <a:latin typeface="+mn-ea"/>
              </a:rPr>
              <a:t>（製品</a:t>
            </a:r>
            <a:r>
              <a:rPr lang="en-US" altLang="ja-JP" sz="1100">
                <a:solidFill>
                  <a:prstClr val="black"/>
                </a:solidFill>
                <a:latin typeface="+mn-ea"/>
              </a:rPr>
              <a:t>/</a:t>
            </a:r>
            <a:r>
              <a:rPr lang="ja-JP" altLang="en-US" sz="1100">
                <a:solidFill>
                  <a:prstClr val="black"/>
                </a:solidFill>
                <a:latin typeface="+mn-ea"/>
              </a:rPr>
              <a:t>サービス化後に各社が取り組む）</a:t>
            </a:r>
          </a:p>
        </p:txBody>
      </p:sp>
      <p:sp>
        <p:nvSpPr>
          <p:cNvPr id="61" name="テキスト ボックス 60">
            <a:extLst>
              <a:ext uri="{FF2B5EF4-FFF2-40B4-BE49-F238E27FC236}">
                <a16:creationId xmlns:a16="http://schemas.microsoft.com/office/drawing/2014/main" id="{C3CC5EAB-5EBF-45A6-821E-487DE5EE1760}"/>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68" name="四角形: 角を丸くする 67">
            <a:extLst>
              <a:ext uri="{FF2B5EF4-FFF2-40B4-BE49-F238E27FC236}">
                <a16:creationId xmlns:a16="http://schemas.microsoft.com/office/drawing/2014/main" id="{A35DF971-5A1D-4580-88A9-ACDD5CD5C7CE}"/>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74" name="テキスト ボックス 73">
            <a:extLst>
              <a:ext uri="{FF2B5EF4-FFF2-40B4-BE49-F238E27FC236}">
                <a16:creationId xmlns:a16="http://schemas.microsoft.com/office/drawing/2014/main" id="{1721E36A-190E-4D98-A177-DD9F580DBE4A}"/>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a:latin typeface="+mn-ea"/>
              </a:rPr>
              <a:t>例：基地局装置</a:t>
            </a:r>
          </a:p>
        </p:txBody>
      </p:sp>
      <p:sp>
        <p:nvSpPr>
          <p:cNvPr id="81" name="四角形: 角を丸くする 80">
            <a:extLst>
              <a:ext uri="{FF2B5EF4-FFF2-40B4-BE49-F238E27FC236}">
                <a16:creationId xmlns:a16="http://schemas.microsoft.com/office/drawing/2014/main" id="{2A1EB750-791C-4F12-AA37-4D84AF4C8DD2}"/>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4" name="テキスト ボックス 83">
            <a:extLst>
              <a:ext uri="{FF2B5EF4-FFF2-40B4-BE49-F238E27FC236}">
                <a16:creationId xmlns:a16="http://schemas.microsoft.com/office/drawing/2014/main" id="{805538AB-FC13-421A-9180-C3B2EDD07D63}"/>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85" name="四角形: 角を丸くする 84">
            <a:extLst>
              <a:ext uri="{FF2B5EF4-FFF2-40B4-BE49-F238E27FC236}">
                <a16:creationId xmlns:a16="http://schemas.microsoft.com/office/drawing/2014/main" id="{6485F7E7-BC52-4FEB-A64A-10C0907563F7}"/>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6" name="四角形: 角を丸くする 85">
            <a:extLst>
              <a:ext uri="{FF2B5EF4-FFF2-40B4-BE49-F238E27FC236}">
                <a16:creationId xmlns:a16="http://schemas.microsoft.com/office/drawing/2014/main" id="{1BC279B2-B85D-4208-AC28-B9E5A3A51703}"/>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87" name="四角形: 角を丸くする 86">
            <a:extLst>
              <a:ext uri="{FF2B5EF4-FFF2-40B4-BE49-F238E27FC236}">
                <a16:creationId xmlns:a16="http://schemas.microsoft.com/office/drawing/2014/main" id="{4F5F73DA-C6CB-4C88-99A1-1251FE79B7D4}"/>
              </a:ext>
            </a:extLst>
          </p:cNvPr>
          <p:cNvSpPr/>
          <p:nvPr/>
        </p:nvSpPr>
        <p:spPr>
          <a:xfrm>
            <a:off x="3753665"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88" name="四角形: 角を丸くする 87">
            <a:extLst>
              <a:ext uri="{FF2B5EF4-FFF2-40B4-BE49-F238E27FC236}">
                <a16:creationId xmlns:a16="http://schemas.microsoft.com/office/drawing/2014/main" id="{C8C3E687-E7E0-44B4-B0EE-9A3E5409E58A}"/>
              </a:ext>
            </a:extLst>
          </p:cNvPr>
          <p:cNvSpPr/>
          <p:nvPr/>
        </p:nvSpPr>
        <p:spPr>
          <a:xfrm>
            <a:off x="5571238" y="4890183"/>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89" name="四角形: 角を丸くする 88">
            <a:extLst>
              <a:ext uri="{FF2B5EF4-FFF2-40B4-BE49-F238E27FC236}">
                <a16:creationId xmlns:a16="http://schemas.microsoft.com/office/drawing/2014/main" id="{7E65839C-94CE-45EA-A0A2-86DB550D2AE3}"/>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90" name="四角形: 角を丸くする 89">
            <a:extLst>
              <a:ext uri="{FF2B5EF4-FFF2-40B4-BE49-F238E27FC236}">
                <a16:creationId xmlns:a16="http://schemas.microsoft.com/office/drawing/2014/main" id="{712182CC-EBE8-4C63-B8DB-A8E3A2A68121}"/>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91" name="テキスト ボックス 90">
            <a:extLst>
              <a:ext uri="{FF2B5EF4-FFF2-40B4-BE49-F238E27FC236}">
                <a16:creationId xmlns:a16="http://schemas.microsoft.com/office/drawing/2014/main" id="{59472933-5CCF-42B8-B56A-68FE965344FA}"/>
              </a:ext>
            </a:extLst>
          </p:cNvPr>
          <p:cNvSpPr txBox="1"/>
          <p:nvPr/>
        </p:nvSpPr>
        <p:spPr>
          <a:xfrm>
            <a:off x="3391945" y="4318455"/>
            <a:ext cx="1953900" cy="253916"/>
          </a:xfrm>
          <a:prstGeom prst="rect">
            <a:avLst/>
          </a:prstGeom>
          <a:noFill/>
        </p:spPr>
        <p:txBody>
          <a:bodyPr wrap="square" rtlCol="0">
            <a:spAutoFit/>
          </a:bodyPr>
          <a:lstStyle/>
          <a:p>
            <a:r>
              <a:rPr kumimoji="1" lang="ja-JP" altLang="en-US" sz="1050"/>
              <a:t>例：光ネットワーク伝送装置</a:t>
            </a:r>
          </a:p>
        </p:txBody>
      </p:sp>
      <p:sp>
        <p:nvSpPr>
          <p:cNvPr id="92" name="テキスト ボックス 91">
            <a:extLst>
              <a:ext uri="{FF2B5EF4-FFF2-40B4-BE49-F238E27FC236}">
                <a16:creationId xmlns:a16="http://schemas.microsoft.com/office/drawing/2014/main" id="{938A7078-FFD4-4BFC-B4D0-7F73CF4A1779}"/>
              </a:ext>
            </a:extLst>
          </p:cNvPr>
          <p:cNvSpPr txBox="1"/>
          <p:nvPr/>
        </p:nvSpPr>
        <p:spPr>
          <a:xfrm>
            <a:off x="2119776" y="5216413"/>
            <a:ext cx="1345934"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93" name="テキスト ボックス 92">
            <a:extLst>
              <a:ext uri="{FF2B5EF4-FFF2-40B4-BE49-F238E27FC236}">
                <a16:creationId xmlns:a16="http://schemas.microsoft.com/office/drawing/2014/main" id="{67D2AE46-0774-4C84-820E-D0CFEDAB38C9}"/>
              </a:ext>
            </a:extLst>
          </p:cNvPr>
          <p:cNvSpPr txBox="1"/>
          <p:nvPr/>
        </p:nvSpPr>
        <p:spPr>
          <a:xfrm>
            <a:off x="3371664" y="5216413"/>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光モジュール</a:t>
            </a:r>
          </a:p>
        </p:txBody>
      </p:sp>
      <p:sp>
        <p:nvSpPr>
          <p:cNvPr id="94" name="テキスト ボックス 93">
            <a:extLst>
              <a:ext uri="{FF2B5EF4-FFF2-40B4-BE49-F238E27FC236}">
                <a16:creationId xmlns:a16="http://schemas.microsoft.com/office/drawing/2014/main" id="{284C677D-EA1B-4F7E-8320-54A44D0EABF0}"/>
              </a:ext>
            </a:extLst>
          </p:cNvPr>
          <p:cNvSpPr txBox="1"/>
          <p:nvPr/>
        </p:nvSpPr>
        <p:spPr>
          <a:xfrm>
            <a:off x="5468112" y="5209821"/>
            <a:ext cx="1489095" cy="253916"/>
          </a:xfrm>
          <a:prstGeom prst="rect">
            <a:avLst/>
          </a:prstGeom>
          <a:noFill/>
        </p:spPr>
        <p:txBody>
          <a:bodyPr wrap="square" rtlCol="0">
            <a:spAutoFit/>
          </a:bodyPr>
          <a:lstStyle/>
          <a:p>
            <a:pPr algn="ctr"/>
            <a:r>
              <a:rPr lang="ja-JP" altLang="en-US" sz="1050">
                <a:latin typeface="+mn-ea"/>
              </a:rPr>
              <a:t>例：冷却装置</a:t>
            </a:r>
            <a:endParaRPr kumimoji="1" lang="ja-JP" altLang="en-US" sz="1050">
              <a:latin typeface="+mn-ea"/>
            </a:endParaRPr>
          </a:p>
        </p:txBody>
      </p:sp>
      <p:sp>
        <p:nvSpPr>
          <p:cNvPr id="95" name="四角形: 角を丸くする 94">
            <a:extLst>
              <a:ext uri="{FF2B5EF4-FFF2-40B4-BE49-F238E27FC236}">
                <a16:creationId xmlns:a16="http://schemas.microsoft.com/office/drawing/2014/main" id="{37BB0320-ABBE-4624-8448-792372DDD71A}"/>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96" name="四角形: 角を丸くする 95">
            <a:extLst>
              <a:ext uri="{FF2B5EF4-FFF2-40B4-BE49-F238E27FC236}">
                <a16:creationId xmlns:a16="http://schemas.microsoft.com/office/drawing/2014/main" id="{7AE50595-051E-464B-AD4E-C40FB9AA4285}"/>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97" name="テキスト ボックス 96">
            <a:extLst>
              <a:ext uri="{FF2B5EF4-FFF2-40B4-BE49-F238E27FC236}">
                <a16:creationId xmlns:a16="http://schemas.microsoft.com/office/drawing/2014/main" id="{4C3C0E47-D100-41EE-BC20-CACA70209A9E}"/>
              </a:ext>
            </a:extLst>
          </p:cNvPr>
          <p:cNvSpPr txBox="1"/>
          <p:nvPr/>
        </p:nvSpPr>
        <p:spPr>
          <a:xfrm>
            <a:off x="6742889" y="4296526"/>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98" name="四角形: 角を丸くする 97">
            <a:extLst>
              <a:ext uri="{FF2B5EF4-FFF2-40B4-BE49-F238E27FC236}">
                <a16:creationId xmlns:a16="http://schemas.microsoft.com/office/drawing/2014/main" id="{997E3B03-88C2-4C40-A051-1A82E522AD0D}"/>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99" name="テキスト ボックス 98">
            <a:extLst>
              <a:ext uri="{FF2B5EF4-FFF2-40B4-BE49-F238E27FC236}">
                <a16:creationId xmlns:a16="http://schemas.microsoft.com/office/drawing/2014/main" id="{33559D8F-6AD3-4507-AD72-DAD6B751E6B4}"/>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a:latin typeface="+mn-ea"/>
              </a:rPr>
              <a:t>例：光ネットワーク伝送装置</a:t>
            </a:r>
          </a:p>
        </p:txBody>
      </p:sp>
      <p:sp>
        <p:nvSpPr>
          <p:cNvPr id="100" name="テキスト ボックス 99">
            <a:extLst>
              <a:ext uri="{FF2B5EF4-FFF2-40B4-BE49-F238E27FC236}">
                <a16:creationId xmlns:a16="http://schemas.microsoft.com/office/drawing/2014/main" id="{4A27EE45-9A41-4D76-B7A0-FFFB074BCBF4}"/>
              </a:ext>
            </a:extLst>
          </p:cNvPr>
          <p:cNvSpPr txBox="1"/>
          <p:nvPr/>
        </p:nvSpPr>
        <p:spPr>
          <a:xfrm>
            <a:off x="9447816" y="3902956"/>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101" name="テキスト ボックス 100">
            <a:extLst>
              <a:ext uri="{FF2B5EF4-FFF2-40B4-BE49-F238E27FC236}">
                <a16:creationId xmlns:a16="http://schemas.microsoft.com/office/drawing/2014/main" id="{030F2610-F1C7-42B3-B54E-0BDC81DE4CFD}"/>
              </a:ext>
            </a:extLst>
          </p:cNvPr>
          <p:cNvSpPr txBox="1"/>
          <p:nvPr/>
        </p:nvSpPr>
        <p:spPr>
          <a:xfrm>
            <a:off x="9447816" y="812267"/>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Tree>
    <p:extLst>
      <p:ext uri="{BB962C8B-B14F-4D97-AF65-F5344CB8AC3E}">
        <p14:creationId xmlns:p14="http://schemas.microsoft.com/office/powerpoint/2010/main" val="2489057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 角を丸くする 30">
            <a:extLst>
              <a:ext uri="{FF2B5EF4-FFF2-40B4-BE49-F238E27FC236}">
                <a16:creationId xmlns:a16="http://schemas.microsoft.com/office/drawing/2014/main" id="{0A60FDBD-68A2-4D4D-BD0A-BFA17D56D909}"/>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テキスト ボックス 31">
            <a:extLst>
              <a:ext uri="{FF2B5EF4-FFF2-40B4-BE49-F238E27FC236}">
                <a16:creationId xmlns:a16="http://schemas.microsoft.com/office/drawing/2014/main" id="{417A3972-6DAE-4958-9C26-F77ECD0AE1D3}"/>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38" name="四角形: 角を丸くする 37">
            <a:extLst>
              <a:ext uri="{FF2B5EF4-FFF2-40B4-BE49-F238E27FC236}">
                <a16:creationId xmlns:a16="http://schemas.microsoft.com/office/drawing/2014/main" id="{9F86B81B-287F-4FB7-B9EE-C9A31910ECC7}"/>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9" name="四角形: 角を丸くする 38">
            <a:extLst>
              <a:ext uri="{FF2B5EF4-FFF2-40B4-BE49-F238E27FC236}">
                <a16:creationId xmlns:a16="http://schemas.microsoft.com/office/drawing/2014/main" id="{B7851B4C-4D7B-4B44-940C-B9FB0A364C37}"/>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0" name="四角形: 角を丸くする 39">
            <a:extLst>
              <a:ext uri="{FF2B5EF4-FFF2-40B4-BE49-F238E27FC236}">
                <a16:creationId xmlns:a16="http://schemas.microsoft.com/office/drawing/2014/main" id="{85037BD3-9502-42F6-87AF-19D7D8FE76BF}"/>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1" name="四角形: 角を丸くする 40">
            <a:extLst>
              <a:ext uri="{FF2B5EF4-FFF2-40B4-BE49-F238E27FC236}">
                <a16:creationId xmlns:a16="http://schemas.microsoft.com/office/drawing/2014/main" id="{DC5EF54B-262C-4E94-BA99-CCDFD8037B57}"/>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44" name="四角形: 角を丸くする 43">
            <a:extLst>
              <a:ext uri="{FF2B5EF4-FFF2-40B4-BE49-F238E27FC236}">
                <a16:creationId xmlns:a16="http://schemas.microsoft.com/office/drawing/2014/main" id="{4DB8C450-DD98-4703-9285-AE7178380B90}"/>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45" name="テキスト ボックス 44">
            <a:extLst>
              <a:ext uri="{FF2B5EF4-FFF2-40B4-BE49-F238E27FC236}">
                <a16:creationId xmlns:a16="http://schemas.microsoft.com/office/drawing/2014/main" id="{F5742A63-4F91-4A8E-85BC-DD11832ADA8E}"/>
              </a:ext>
            </a:extLst>
          </p:cNvPr>
          <p:cNvSpPr txBox="1"/>
          <p:nvPr/>
        </p:nvSpPr>
        <p:spPr>
          <a:xfrm>
            <a:off x="3399940" y="1256145"/>
            <a:ext cx="2696060" cy="253916"/>
          </a:xfrm>
          <a:prstGeom prst="rect">
            <a:avLst/>
          </a:prstGeom>
          <a:noFill/>
        </p:spPr>
        <p:txBody>
          <a:bodyPr wrap="square" rtlCol="0">
            <a:spAutoFit/>
          </a:bodyPr>
          <a:lstStyle/>
          <a:p>
            <a:r>
              <a:rPr kumimoji="1" lang="ja-JP" altLang="en-US" sz="1050" dirty="0">
                <a:latin typeface="+mn-ea"/>
              </a:rPr>
              <a:t>例：ネットワーククラウド基盤</a:t>
            </a:r>
          </a:p>
        </p:txBody>
      </p:sp>
      <p:sp>
        <p:nvSpPr>
          <p:cNvPr id="46" name="テキスト ボックス 45">
            <a:extLst>
              <a:ext uri="{FF2B5EF4-FFF2-40B4-BE49-F238E27FC236}">
                <a16:creationId xmlns:a16="http://schemas.microsoft.com/office/drawing/2014/main" id="{55C6E399-FC1E-4436-83D2-305BA805E689}"/>
              </a:ext>
            </a:extLst>
          </p:cNvPr>
          <p:cNvSpPr txBox="1"/>
          <p:nvPr/>
        </p:nvSpPr>
        <p:spPr>
          <a:xfrm>
            <a:off x="2105335" y="2126546"/>
            <a:ext cx="1374816"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47" name="テキスト ボックス 46">
            <a:extLst>
              <a:ext uri="{FF2B5EF4-FFF2-40B4-BE49-F238E27FC236}">
                <a16:creationId xmlns:a16="http://schemas.microsoft.com/office/drawing/2014/main" id="{73393D32-13DE-410B-9825-27E3ED3884A1}"/>
              </a:ext>
            </a:extLst>
          </p:cNvPr>
          <p:cNvSpPr txBox="1"/>
          <p:nvPr/>
        </p:nvSpPr>
        <p:spPr>
          <a:xfrm>
            <a:off x="3427814" y="2126546"/>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汎用サーバー</a:t>
            </a:r>
          </a:p>
        </p:txBody>
      </p:sp>
      <p:sp>
        <p:nvSpPr>
          <p:cNvPr id="48" name="四角形: 角を丸くする 47">
            <a:extLst>
              <a:ext uri="{FF2B5EF4-FFF2-40B4-BE49-F238E27FC236}">
                <a16:creationId xmlns:a16="http://schemas.microsoft.com/office/drawing/2014/main" id="{92FC21CA-338C-4F03-BE6B-ECFD0D76685C}"/>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49" name="四角形: 角を丸くする 48">
            <a:extLst>
              <a:ext uri="{FF2B5EF4-FFF2-40B4-BE49-F238E27FC236}">
                <a16:creationId xmlns:a16="http://schemas.microsoft.com/office/drawing/2014/main" id="{AF9E0870-E975-4A53-8AEC-BBD7ED3CC22D}"/>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0" name="テキスト ボックス 49">
            <a:extLst>
              <a:ext uri="{FF2B5EF4-FFF2-40B4-BE49-F238E27FC236}">
                <a16:creationId xmlns:a16="http://schemas.microsoft.com/office/drawing/2014/main" id="{7B7E3824-D160-4EDE-8F3F-7C4EACE50DA6}"/>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51" name="四角形: 角を丸くする 50">
            <a:extLst>
              <a:ext uri="{FF2B5EF4-FFF2-40B4-BE49-F238E27FC236}">
                <a16:creationId xmlns:a16="http://schemas.microsoft.com/office/drawing/2014/main" id="{B965170C-9732-4A6C-AE8A-1B9FB09AC3FB}"/>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52" name="テキスト ボックス 51">
            <a:extLst>
              <a:ext uri="{FF2B5EF4-FFF2-40B4-BE49-F238E27FC236}">
                <a16:creationId xmlns:a16="http://schemas.microsoft.com/office/drawing/2014/main" id="{6953C3A0-2298-4120-9030-48F08716A965}"/>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dirty="0">
                <a:latin typeface="+mn-ea"/>
              </a:rPr>
              <a:t>例：ネットワーククラウド</a:t>
            </a:r>
          </a:p>
        </p:txBody>
      </p:sp>
      <p:sp>
        <p:nvSpPr>
          <p:cNvPr id="53" name="四角形: 角を丸くする 52">
            <a:extLst>
              <a:ext uri="{FF2B5EF4-FFF2-40B4-BE49-F238E27FC236}">
                <a16:creationId xmlns:a16="http://schemas.microsoft.com/office/drawing/2014/main" id="{2E1EFD55-C63A-47B1-92A0-168B70636930}"/>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テキスト ボックス 53">
            <a:extLst>
              <a:ext uri="{FF2B5EF4-FFF2-40B4-BE49-F238E27FC236}">
                <a16:creationId xmlns:a16="http://schemas.microsoft.com/office/drawing/2014/main" id="{B0EC5AF1-03BD-4298-B628-7F59022B260B}"/>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55" name="四角形: 角を丸くする 54">
            <a:extLst>
              <a:ext uri="{FF2B5EF4-FFF2-40B4-BE49-F238E27FC236}">
                <a16:creationId xmlns:a16="http://schemas.microsoft.com/office/drawing/2014/main" id="{550AE95F-FC83-4951-A220-8BFA2464B0BA}"/>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6" name="四角形: 角を丸くする 55">
            <a:extLst>
              <a:ext uri="{FF2B5EF4-FFF2-40B4-BE49-F238E27FC236}">
                <a16:creationId xmlns:a16="http://schemas.microsoft.com/office/drawing/2014/main" id="{A46C57DE-18FB-479D-9FCB-04BB1F4944DB}"/>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57" name="四角形: 角を丸くする 56">
            <a:extLst>
              <a:ext uri="{FF2B5EF4-FFF2-40B4-BE49-F238E27FC236}">
                <a16:creationId xmlns:a16="http://schemas.microsoft.com/office/drawing/2014/main" id="{68EBBE2F-4FD8-41B3-BD82-77D97DA1551E}"/>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8" name="四角形: 角を丸くする 57">
            <a:extLst>
              <a:ext uri="{FF2B5EF4-FFF2-40B4-BE49-F238E27FC236}">
                <a16:creationId xmlns:a16="http://schemas.microsoft.com/office/drawing/2014/main" id="{42510457-9D13-47B8-A6F7-8AD2BFA92548}"/>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9" name="テキスト ボックス 58">
            <a:extLst>
              <a:ext uri="{FF2B5EF4-FFF2-40B4-BE49-F238E27FC236}">
                <a16:creationId xmlns:a16="http://schemas.microsoft.com/office/drawing/2014/main" id="{A69308F7-D29D-4834-AE2B-D728BCE33C95}"/>
              </a:ext>
            </a:extLst>
          </p:cNvPr>
          <p:cNvSpPr txBox="1"/>
          <p:nvPr/>
        </p:nvSpPr>
        <p:spPr>
          <a:xfrm>
            <a:off x="2119776" y="5216413"/>
            <a:ext cx="1345934" cy="415498"/>
          </a:xfrm>
          <a:prstGeom prst="rect">
            <a:avLst/>
          </a:prstGeom>
          <a:noFill/>
        </p:spPr>
        <p:txBody>
          <a:bodyPr wrap="square" rtlCol="0">
            <a:spAutoFit/>
          </a:bodyPr>
          <a:lstStyle/>
          <a:p>
            <a:pPr algn="ctr"/>
            <a:r>
              <a:rPr kumimoji="1" lang="ja-JP" altLang="en-US" sz="1050" dirty="0">
                <a:latin typeface="+mn-ea"/>
              </a:rPr>
              <a:t>例：デジタル信号処理半導体チップ</a:t>
            </a:r>
          </a:p>
        </p:txBody>
      </p:sp>
      <p:sp>
        <p:nvSpPr>
          <p:cNvPr id="60" name="四角形: 角を丸くする 59">
            <a:extLst>
              <a:ext uri="{FF2B5EF4-FFF2-40B4-BE49-F238E27FC236}">
                <a16:creationId xmlns:a16="http://schemas.microsoft.com/office/drawing/2014/main" id="{ABF67915-4BB7-4ECE-B407-3A5CDE215ADF}"/>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61" name="四角形: 角を丸くする 60">
            <a:extLst>
              <a:ext uri="{FF2B5EF4-FFF2-40B4-BE49-F238E27FC236}">
                <a16:creationId xmlns:a16="http://schemas.microsoft.com/office/drawing/2014/main" id="{2D2AFE6F-0D5E-4D74-8ECB-48DCFD6E63F4}"/>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62" name="テキスト ボックス 61">
            <a:extLst>
              <a:ext uri="{FF2B5EF4-FFF2-40B4-BE49-F238E27FC236}">
                <a16:creationId xmlns:a16="http://schemas.microsoft.com/office/drawing/2014/main" id="{871B0087-C4ED-4409-9C08-EF5BC01E5E98}"/>
              </a:ext>
            </a:extLst>
          </p:cNvPr>
          <p:cNvSpPr txBox="1"/>
          <p:nvPr/>
        </p:nvSpPr>
        <p:spPr>
          <a:xfrm>
            <a:off x="6436427" y="4296526"/>
            <a:ext cx="2827478" cy="338554"/>
          </a:xfrm>
          <a:prstGeom prst="rect">
            <a:avLst/>
          </a:prstGeom>
          <a:noFill/>
        </p:spPr>
        <p:txBody>
          <a:bodyPr wrap="square" rtlCol="0">
            <a:spAutoFit/>
          </a:bodyPr>
          <a:lstStyle/>
          <a:p>
            <a:r>
              <a:rPr kumimoji="1" lang="ja-JP" altLang="en-US" sz="1600">
                <a:latin typeface="+mn-ea"/>
              </a:rPr>
              <a:t>想定顧客：システムベンダー</a:t>
            </a:r>
          </a:p>
        </p:txBody>
      </p:sp>
      <p:sp>
        <p:nvSpPr>
          <p:cNvPr id="63" name="四角形: 角を丸くする 62">
            <a:extLst>
              <a:ext uri="{FF2B5EF4-FFF2-40B4-BE49-F238E27FC236}">
                <a16:creationId xmlns:a16="http://schemas.microsoft.com/office/drawing/2014/main" id="{F95641BA-5EAD-442D-A72C-7DB2ADAAE45B}"/>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64" name="テキスト ボックス 63">
            <a:extLst>
              <a:ext uri="{FF2B5EF4-FFF2-40B4-BE49-F238E27FC236}">
                <a16:creationId xmlns:a16="http://schemas.microsoft.com/office/drawing/2014/main" id="{3ED641DE-C187-443A-B5E9-A1D25051D9B5}"/>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dirty="0">
                <a:latin typeface="+mn-ea"/>
              </a:rPr>
              <a:t>例：通信用半導体チップ</a:t>
            </a:r>
          </a:p>
        </p:txBody>
      </p:sp>
      <p:sp>
        <p:nvSpPr>
          <p:cNvPr id="65" name="テキスト ボックス 64">
            <a:extLst>
              <a:ext uri="{FF2B5EF4-FFF2-40B4-BE49-F238E27FC236}">
                <a16:creationId xmlns:a16="http://schemas.microsoft.com/office/drawing/2014/main" id="{4489F7D2-9036-42E4-BF23-90E2E662421F}"/>
              </a:ext>
            </a:extLst>
          </p:cNvPr>
          <p:cNvSpPr txBox="1"/>
          <p:nvPr/>
        </p:nvSpPr>
        <p:spPr>
          <a:xfrm>
            <a:off x="9447816" y="985356"/>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通信キャリア</a:t>
            </a:r>
          </a:p>
        </p:txBody>
      </p:sp>
      <p:sp>
        <p:nvSpPr>
          <p:cNvPr id="66" name="テキスト ボックス 65">
            <a:extLst>
              <a:ext uri="{FF2B5EF4-FFF2-40B4-BE49-F238E27FC236}">
                <a16:creationId xmlns:a16="http://schemas.microsoft.com/office/drawing/2014/main" id="{42CC3DEA-3DAB-48DA-B2E1-8FD112B6AB30}"/>
              </a:ext>
            </a:extLst>
          </p:cNvPr>
          <p:cNvSpPr txBox="1"/>
          <p:nvPr/>
        </p:nvSpPr>
        <p:spPr>
          <a:xfrm>
            <a:off x="9447816" y="4024064"/>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システムベンダー</a:t>
            </a:r>
          </a:p>
        </p:txBody>
      </p:sp>
    </p:spTree>
    <p:extLst>
      <p:ext uri="{BB962C8B-B14F-4D97-AF65-F5344CB8AC3E}">
        <p14:creationId xmlns:p14="http://schemas.microsoft.com/office/powerpoint/2010/main" val="1883029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20B55AC-23FD-2646-1E5C-BAD9E28603CE}"/>
              </a:ext>
            </a:extLst>
          </p:cNvPr>
          <p:cNvSpPr txBox="1"/>
          <p:nvPr/>
        </p:nvSpPr>
        <p:spPr>
          <a:xfrm>
            <a:off x="413157" y="316266"/>
            <a:ext cx="11166395" cy="2616101"/>
          </a:xfrm>
          <a:prstGeom prst="rect">
            <a:avLst/>
          </a:prstGeom>
          <a:noFill/>
        </p:spPr>
        <p:txBody>
          <a:bodyPr wrap="square" rtlCol="0">
            <a:spAutoFit/>
          </a:bodyPr>
          <a:lstStyle/>
          <a:p>
            <a:pPr>
              <a:spcBef>
                <a:spcPts val="600"/>
              </a:spcBef>
            </a:pPr>
            <a:r>
              <a:rPr lang="ja-JP" altLang="en-US" b="1"/>
              <a:t>１　概要</a:t>
            </a:r>
          </a:p>
          <a:p>
            <a:pPr marL="179388">
              <a:spcBef>
                <a:spcPts val="600"/>
              </a:spcBef>
            </a:pPr>
            <a:r>
              <a:rPr lang="ja-JP" altLang="en-US" b="1"/>
              <a:t>１</a:t>
            </a:r>
            <a:r>
              <a:rPr lang="en-US" altLang="ja-JP" b="1"/>
              <a:t>-</a:t>
            </a:r>
            <a:r>
              <a:rPr lang="ja-JP" altLang="en-US" b="1"/>
              <a:t>１　提案課題</a:t>
            </a:r>
          </a:p>
          <a:p>
            <a:pPr marL="717550">
              <a:spcBef>
                <a:spcPts val="600"/>
              </a:spcBef>
            </a:pPr>
            <a:r>
              <a:rPr lang="ja-JP" altLang="en-US">
                <a:solidFill>
                  <a:schemeClr val="accent1"/>
                </a:solidFill>
              </a:rPr>
              <a:t>＜提案課題名について記載する。本項は公表文書に使用することがあるため、対外的に公表して問題ない内容とすること。＞</a:t>
            </a:r>
          </a:p>
          <a:p>
            <a:pPr marL="179388">
              <a:spcBef>
                <a:spcPts val="600"/>
              </a:spcBef>
            </a:pPr>
            <a:r>
              <a:rPr lang="ja-JP" altLang="en-US" b="1"/>
              <a:t>１</a:t>
            </a:r>
            <a:r>
              <a:rPr lang="en-US" altLang="ja-JP" b="1"/>
              <a:t>-</a:t>
            </a:r>
            <a:r>
              <a:rPr lang="ja-JP" altLang="en-US" b="1"/>
              <a:t>２　要旨</a:t>
            </a:r>
          </a:p>
          <a:p>
            <a:pPr marL="965200" indent="-247650">
              <a:spcBef>
                <a:spcPts val="600"/>
              </a:spcBef>
            </a:pPr>
            <a:r>
              <a:rPr lang="ja-JP" altLang="en-US">
                <a:solidFill>
                  <a:schemeClr val="accent1"/>
                </a:solidFill>
              </a:rPr>
              <a:t>＜提案の要旨を</a:t>
            </a:r>
            <a:r>
              <a:rPr lang="en-US" altLang="ja-JP">
                <a:solidFill>
                  <a:schemeClr val="accent1"/>
                </a:solidFill>
              </a:rPr>
              <a:t>100</a:t>
            </a:r>
            <a:r>
              <a:rPr lang="ja-JP" altLang="en-US">
                <a:solidFill>
                  <a:schemeClr val="accent1"/>
                </a:solidFill>
              </a:rPr>
              <a:t>文字以上</a:t>
            </a:r>
            <a:r>
              <a:rPr lang="en-US" altLang="ja-JP">
                <a:solidFill>
                  <a:schemeClr val="accent1"/>
                </a:solidFill>
              </a:rPr>
              <a:t>300</a:t>
            </a:r>
            <a:r>
              <a:rPr lang="ja-JP" altLang="en-US">
                <a:solidFill>
                  <a:schemeClr val="accent1"/>
                </a:solidFill>
              </a:rPr>
              <a:t>文字以内で記述する。特に、アピールしたい取組、期待される成果等を記述する。提案内容は公表文書に使用することがあるため、対外的に公表して問題ない内容とすること。＞</a:t>
            </a:r>
          </a:p>
        </p:txBody>
      </p:sp>
      <p:sp>
        <p:nvSpPr>
          <p:cNvPr id="4" name="四角形吹き出し 18">
            <a:extLst>
              <a:ext uri="{FF2B5EF4-FFF2-40B4-BE49-F238E27FC236}">
                <a16:creationId xmlns:a16="http://schemas.microsoft.com/office/drawing/2014/main" id="{C70072AA-359B-7FE8-7238-8A4F558D0B01}"/>
              </a:ext>
            </a:extLst>
          </p:cNvPr>
          <p:cNvSpPr/>
          <p:nvPr/>
        </p:nvSpPr>
        <p:spPr>
          <a:xfrm>
            <a:off x="6302524" y="2626021"/>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48DD2360-1F03-0B31-DD5D-3DE499DACE51}"/>
              </a:ext>
            </a:extLst>
          </p:cNvPr>
          <p:cNvSpPr/>
          <p:nvPr/>
        </p:nvSpPr>
        <p:spPr>
          <a:xfrm>
            <a:off x="1025496" y="1943413"/>
            <a:ext cx="10554056" cy="148558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2">
            <a:extLst>
              <a:ext uri="{FF2B5EF4-FFF2-40B4-BE49-F238E27FC236}">
                <a16:creationId xmlns:a16="http://schemas.microsoft.com/office/drawing/2014/main" id="{C6F2E575-1A34-42F6-88F9-251863FEC810}"/>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832251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833D8C7-759A-41A2-B8A6-075899D3D7B3}"/>
              </a:ext>
            </a:extLst>
          </p:cNvPr>
          <p:cNvSpPr txBox="1"/>
          <p:nvPr/>
        </p:nvSpPr>
        <p:spPr>
          <a:xfrm>
            <a:off x="413155" y="341049"/>
            <a:ext cx="11166395" cy="2970044"/>
          </a:xfrm>
          <a:prstGeom prst="rect">
            <a:avLst/>
          </a:prstGeom>
          <a:noFill/>
        </p:spPr>
        <p:txBody>
          <a:bodyPr wrap="square" rtlCol="0">
            <a:spAutoFit/>
          </a:bodyPr>
          <a:lstStyle/>
          <a:p>
            <a:pPr marL="179388">
              <a:spcBef>
                <a:spcPts val="600"/>
              </a:spcBef>
            </a:pPr>
            <a:r>
              <a:rPr lang="ja-JP" altLang="en-US" b="1" dirty="0"/>
              <a:t>１</a:t>
            </a:r>
            <a:r>
              <a:rPr lang="en-US" altLang="ja-JP" b="1" dirty="0"/>
              <a:t>-</a:t>
            </a:r>
            <a:r>
              <a:rPr lang="ja-JP" altLang="en-US" b="1" dirty="0"/>
              <a:t>３　概要・目的・野心的な目標</a:t>
            </a:r>
          </a:p>
          <a:p>
            <a:pPr marL="965200" indent="-247650">
              <a:spcBef>
                <a:spcPts val="600"/>
              </a:spcBef>
            </a:pPr>
            <a:r>
              <a:rPr lang="ja-JP" altLang="en-US" dirty="0">
                <a:solidFill>
                  <a:schemeClr val="accent1"/>
                </a:solidFill>
              </a:rPr>
              <a:t>＜２及び３で提案する取組の全体像として、概要、目的及び</a:t>
            </a:r>
            <a:r>
              <a:rPr lang="ja-JP" altLang="en-US" b="1" dirty="0">
                <a:solidFill>
                  <a:schemeClr val="accent1"/>
                </a:solidFill>
              </a:rPr>
              <a:t>野心的な目標（市場シェア等）</a:t>
            </a:r>
            <a:r>
              <a:rPr lang="ja-JP" altLang="en-US" dirty="0">
                <a:solidFill>
                  <a:schemeClr val="accent1"/>
                </a:solidFill>
              </a:rPr>
              <a:t>を記載する（１</a:t>
            </a:r>
            <a:r>
              <a:rPr lang="en-US" altLang="ja-JP" dirty="0">
                <a:solidFill>
                  <a:schemeClr val="accent1"/>
                </a:solidFill>
              </a:rPr>
              <a:t>-</a:t>
            </a:r>
            <a:r>
              <a:rPr lang="ja-JP" altLang="en-US" dirty="0">
                <a:solidFill>
                  <a:schemeClr val="accent1"/>
                </a:solidFill>
              </a:rPr>
              <a:t>４で記載する助成による具体的な効果についても触れること）。国際的な競争優位性を獲得していく「シナリオ」、「ストーリー」を記載する。本項以降の内容は対外的な公表は行わない。＞</a:t>
            </a:r>
            <a:endParaRPr lang="en-US" altLang="ja-JP" dirty="0">
              <a:solidFill>
                <a:schemeClr val="accent1"/>
              </a:solidFill>
            </a:endParaRPr>
          </a:p>
          <a:p>
            <a:pPr marL="965200" indent="-247650">
              <a:spcBef>
                <a:spcPts val="600"/>
              </a:spcBef>
            </a:pPr>
            <a:r>
              <a:rPr lang="ja-JP" altLang="en-US" i="1" dirty="0">
                <a:solidFill>
                  <a:schemeClr val="accent1"/>
                </a:solidFill>
              </a:rPr>
              <a:t>概要：</a:t>
            </a:r>
          </a:p>
          <a:p>
            <a:pPr marL="965200" indent="-247650">
              <a:spcBef>
                <a:spcPts val="600"/>
              </a:spcBef>
            </a:pPr>
            <a:r>
              <a:rPr lang="ja-JP" altLang="en-US" i="1" dirty="0">
                <a:solidFill>
                  <a:schemeClr val="accent1"/>
                </a:solidFill>
              </a:rPr>
              <a:t>目的：</a:t>
            </a:r>
          </a:p>
          <a:p>
            <a:pPr marL="965200" indent="-247650">
              <a:spcBef>
                <a:spcPts val="600"/>
              </a:spcBef>
            </a:pPr>
            <a:r>
              <a:rPr lang="ja-JP" altLang="en-US" i="1" dirty="0">
                <a:solidFill>
                  <a:schemeClr val="accent1"/>
                </a:solidFill>
              </a:rPr>
              <a:t>野心的な目標（市場シェア等）：</a:t>
            </a:r>
          </a:p>
          <a:p>
            <a:pPr marL="965200" indent="-247650">
              <a:spcBef>
                <a:spcPts val="600"/>
              </a:spcBef>
            </a:pPr>
            <a:r>
              <a:rPr lang="ja-JP" altLang="en-US" i="1" dirty="0">
                <a:solidFill>
                  <a:schemeClr val="accent1"/>
                </a:solidFill>
              </a:rPr>
              <a:t>国際的な競争優位性を獲得するストーリー：</a:t>
            </a:r>
          </a:p>
        </p:txBody>
      </p:sp>
      <p:sp>
        <p:nvSpPr>
          <p:cNvPr id="6" name="四角形吹き出し 18">
            <a:extLst>
              <a:ext uri="{FF2B5EF4-FFF2-40B4-BE49-F238E27FC236}">
                <a16:creationId xmlns:a16="http://schemas.microsoft.com/office/drawing/2014/main" id="{47BE142E-D3C9-4FC9-A949-E971068CF257}"/>
              </a:ext>
            </a:extLst>
          </p:cNvPr>
          <p:cNvSpPr/>
          <p:nvPr/>
        </p:nvSpPr>
        <p:spPr>
          <a:xfrm>
            <a:off x="7366443" y="202740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0DF4CF25-7424-489C-8460-B7566FB7527E}"/>
              </a:ext>
            </a:extLst>
          </p:cNvPr>
          <p:cNvSpPr/>
          <p:nvPr/>
        </p:nvSpPr>
        <p:spPr>
          <a:xfrm>
            <a:off x="1025495" y="681033"/>
            <a:ext cx="10554056" cy="583591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24476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6B5EF12-C760-BB64-1BBE-CD84B0A59D84}"/>
              </a:ext>
            </a:extLst>
          </p:cNvPr>
          <p:cNvSpPr txBox="1"/>
          <p:nvPr/>
        </p:nvSpPr>
        <p:spPr>
          <a:xfrm>
            <a:off x="413155" y="341049"/>
            <a:ext cx="11166395" cy="1000274"/>
          </a:xfrm>
          <a:prstGeom prst="rect">
            <a:avLst/>
          </a:prstGeom>
          <a:noFill/>
        </p:spPr>
        <p:txBody>
          <a:bodyPr wrap="square" rtlCol="0">
            <a:spAutoFit/>
          </a:bodyPr>
          <a:lstStyle/>
          <a:p>
            <a:pPr marL="179388">
              <a:spcBef>
                <a:spcPts val="600"/>
              </a:spcBef>
            </a:pPr>
            <a:r>
              <a:rPr lang="ja-JP" altLang="en-US" b="1" dirty="0"/>
              <a:t>１</a:t>
            </a:r>
            <a:r>
              <a:rPr lang="en-US" altLang="ja-JP" b="1" dirty="0"/>
              <a:t>-</a:t>
            </a:r>
            <a:r>
              <a:rPr lang="ja-JP" altLang="en-US" b="1" dirty="0"/>
              <a:t>４　助成を希望する開発内容</a:t>
            </a:r>
          </a:p>
          <a:p>
            <a:pPr marL="965200" indent="-247650">
              <a:spcBef>
                <a:spcPts val="600"/>
              </a:spcBef>
            </a:pPr>
            <a:r>
              <a:rPr lang="ja-JP" altLang="en-US" dirty="0">
                <a:solidFill>
                  <a:schemeClr val="accent1"/>
                </a:solidFill>
              </a:rPr>
              <a:t>＜助成の対象となる開発の内容について記載する。３</a:t>
            </a:r>
            <a:r>
              <a:rPr lang="en-US" altLang="ja-JP" dirty="0">
                <a:solidFill>
                  <a:schemeClr val="accent1"/>
                </a:solidFill>
              </a:rPr>
              <a:t>-</a:t>
            </a:r>
            <a:r>
              <a:rPr lang="ja-JP" altLang="en-US" dirty="0">
                <a:solidFill>
                  <a:schemeClr val="accent1"/>
                </a:solidFill>
              </a:rPr>
              <a:t>１との違いとして、本項ではこのあとの「１</a:t>
            </a:r>
            <a:r>
              <a:rPr lang="en-US" altLang="ja-JP" dirty="0">
                <a:solidFill>
                  <a:schemeClr val="accent1"/>
                </a:solidFill>
              </a:rPr>
              <a:t>-</a:t>
            </a:r>
            <a:r>
              <a:rPr lang="ja-JP" altLang="en-US" dirty="0">
                <a:solidFill>
                  <a:schemeClr val="accent1"/>
                </a:solidFill>
              </a:rPr>
              <a:t>５　助成による具体的な効果」につながるよう焦点を当てて記載する。＞</a:t>
            </a:r>
            <a:endParaRPr lang="en-US" altLang="ja-JP" dirty="0">
              <a:solidFill>
                <a:schemeClr val="accent1"/>
              </a:solidFill>
            </a:endParaRPr>
          </a:p>
        </p:txBody>
      </p:sp>
      <p:sp>
        <p:nvSpPr>
          <p:cNvPr id="3" name="正方形/長方形 2">
            <a:extLst>
              <a:ext uri="{FF2B5EF4-FFF2-40B4-BE49-F238E27FC236}">
                <a16:creationId xmlns:a16="http://schemas.microsoft.com/office/drawing/2014/main" id="{DA215278-1BEC-5008-EB9F-4696F351CB5E}"/>
              </a:ext>
            </a:extLst>
          </p:cNvPr>
          <p:cNvSpPr/>
          <p:nvPr/>
        </p:nvSpPr>
        <p:spPr>
          <a:xfrm>
            <a:off x="1025495" y="681033"/>
            <a:ext cx="10554056" cy="583591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0676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3713A4-9ABD-4B96-A1D9-9B2F71ADABF1}"/>
              </a:ext>
            </a:extLst>
          </p:cNvPr>
          <p:cNvSpPr txBox="1"/>
          <p:nvPr/>
        </p:nvSpPr>
        <p:spPr>
          <a:xfrm>
            <a:off x="413156" y="169994"/>
            <a:ext cx="11166395" cy="723275"/>
          </a:xfrm>
          <a:prstGeom prst="rect">
            <a:avLst/>
          </a:prstGeom>
          <a:noFill/>
        </p:spPr>
        <p:txBody>
          <a:bodyPr wrap="square" rtlCol="0">
            <a:spAutoFit/>
          </a:bodyPr>
          <a:lstStyle/>
          <a:p>
            <a:pPr marL="179388">
              <a:spcBef>
                <a:spcPts val="600"/>
              </a:spcBef>
            </a:pPr>
            <a:r>
              <a:rPr lang="ja-JP" altLang="en-US" b="1" dirty="0"/>
              <a:t>１</a:t>
            </a:r>
            <a:r>
              <a:rPr lang="en-US" altLang="ja-JP" b="1" dirty="0"/>
              <a:t>-</a:t>
            </a:r>
            <a:r>
              <a:rPr lang="ja-JP" altLang="en-US" b="1" dirty="0"/>
              <a:t>５　助成による具体的な効果</a:t>
            </a:r>
          </a:p>
          <a:p>
            <a:pPr marL="717550">
              <a:spcBef>
                <a:spcPts val="600"/>
              </a:spcBef>
            </a:pPr>
            <a:r>
              <a:rPr lang="ja-JP" altLang="en-US" dirty="0">
                <a:solidFill>
                  <a:schemeClr val="accent1"/>
                </a:solidFill>
              </a:rPr>
              <a:t>＜国費による助成が、提案する取組に対してどのような効果があるかを記載する＞</a:t>
            </a:r>
          </a:p>
        </p:txBody>
      </p:sp>
      <p:sp>
        <p:nvSpPr>
          <p:cNvPr id="3" name="四角形吹き出し 18">
            <a:extLst>
              <a:ext uri="{FF2B5EF4-FFF2-40B4-BE49-F238E27FC236}">
                <a16:creationId xmlns:a16="http://schemas.microsoft.com/office/drawing/2014/main" id="{58841700-BBCF-4F97-AD3A-BE1F5D9151FA}"/>
              </a:ext>
            </a:extLst>
          </p:cNvPr>
          <p:cNvSpPr/>
          <p:nvPr/>
        </p:nvSpPr>
        <p:spPr>
          <a:xfrm>
            <a:off x="8238432" y="83018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C79E75FF-7494-42DA-93B4-938393907349}"/>
              </a:ext>
            </a:extLst>
          </p:cNvPr>
          <p:cNvSpPr/>
          <p:nvPr/>
        </p:nvSpPr>
        <p:spPr>
          <a:xfrm>
            <a:off x="1025496" y="509980"/>
            <a:ext cx="10554056" cy="617802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10">
            <a:extLst>
              <a:ext uri="{FF2B5EF4-FFF2-40B4-BE49-F238E27FC236}">
                <a16:creationId xmlns:a16="http://schemas.microsoft.com/office/drawing/2014/main" id="{98089443-8232-48DD-B7FC-A00F5CDF43A8}"/>
              </a:ext>
            </a:extLst>
          </p:cNvPr>
          <p:cNvGraphicFramePr>
            <a:graphicFrameLocks noGrp="1"/>
          </p:cNvGraphicFramePr>
          <p:nvPr>
            <p:extLst>
              <p:ext uri="{D42A27DB-BD31-4B8C-83A1-F6EECF244321}">
                <p14:modId xmlns:p14="http://schemas.microsoft.com/office/powerpoint/2010/main" val="4147908243"/>
              </p:ext>
            </p:extLst>
          </p:nvPr>
        </p:nvGraphicFramePr>
        <p:xfrm>
          <a:off x="1343608" y="1247489"/>
          <a:ext cx="10098508" cy="5355766"/>
        </p:xfrm>
        <a:graphic>
          <a:graphicData uri="http://schemas.openxmlformats.org/drawingml/2006/table">
            <a:tbl>
              <a:tblPr firstRow="1" bandRow="1">
                <a:tableStyleId>{5940675A-B579-460E-94D1-54222C63F5DA}</a:tableStyleId>
              </a:tblPr>
              <a:tblGrid>
                <a:gridCol w="2524627">
                  <a:extLst>
                    <a:ext uri="{9D8B030D-6E8A-4147-A177-3AD203B41FA5}">
                      <a16:colId xmlns:a16="http://schemas.microsoft.com/office/drawing/2014/main" val="2894546628"/>
                    </a:ext>
                  </a:extLst>
                </a:gridCol>
                <a:gridCol w="2524627">
                  <a:extLst>
                    <a:ext uri="{9D8B030D-6E8A-4147-A177-3AD203B41FA5}">
                      <a16:colId xmlns:a16="http://schemas.microsoft.com/office/drawing/2014/main" val="1672744554"/>
                    </a:ext>
                  </a:extLst>
                </a:gridCol>
                <a:gridCol w="2524627">
                  <a:extLst>
                    <a:ext uri="{9D8B030D-6E8A-4147-A177-3AD203B41FA5}">
                      <a16:colId xmlns:a16="http://schemas.microsoft.com/office/drawing/2014/main" val="1066833153"/>
                    </a:ext>
                  </a:extLst>
                </a:gridCol>
                <a:gridCol w="2524627">
                  <a:extLst>
                    <a:ext uri="{9D8B030D-6E8A-4147-A177-3AD203B41FA5}">
                      <a16:colId xmlns:a16="http://schemas.microsoft.com/office/drawing/2014/main" val="1277665472"/>
                    </a:ext>
                  </a:extLst>
                </a:gridCol>
              </a:tblGrid>
              <a:tr h="1083260">
                <a:tc>
                  <a:txBody>
                    <a:bodyPr/>
                    <a:lstStyle/>
                    <a:p>
                      <a:pPr algn="ctr"/>
                      <a:r>
                        <a:rPr kumimoji="1" lang="ja-JP" altLang="en-US"/>
                        <a:t>効果種別</a:t>
                      </a:r>
                    </a:p>
                  </a:txBody>
                  <a:tcPr>
                    <a:solidFill>
                      <a:schemeClr val="bg1">
                        <a:lumMod val="85000"/>
                      </a:schemeClr>
                    </a:solidFill>
                  </a:tcPr>
                </a:tc>
                <a:tc>
                  <a:txBody>
                    <a:bodyPr/>
                    <a:lstStyle/>
                    <a:p>
                      <a:pPr algn="ctr"/>
                      <a:r>
                        <a:rPr kumimoji="1" lang="ja-JP" altLang="en-US"/>
                        <a:t>具体的な効果の内容</a:t>
                      </a:r>
                    </a:p>
                  </a:txBody>
                  <a:tcPr>
                    <a:solidFill>
                      <a:schemeClr val="bg1">
                        <a:lumMod val="85000"/>
                      </a:schemeClr>
                    </a:solidFill>
                  </a:tcPr>
                </a:tc>
                <a:tc>
                  <a:txBody>
                    <a:bodyPr/>
                    <a:lstStyle/>
                    <a:p>
                      <a:pPr algn="ctr"/>
                      <a:r>
                        <a:rPr kumimoji="1" lang="ja-JP" altLang="en-US"/>
                        <a:t>効果の規模（金額</a:t>
                      </a:r>
                      <a:r>
                        <a:rPr kumimoji="1" lang="en-US" altLang="ja-JP"/>
                        <a:t>/</a:t>
                      </a:r>
                      <a:r>
                        <a:rPr kumimoji="1" lang="ja-JP" altLang="en-US"/>
                        <a:t>時間など）</a:t>
                      </a:r>
                    </a:p>
                  </a:txBody>
                  <a:tcPr>
                    <a:solidFill>
                      <a:schemeClr val="bg1">
                        <a:lumMod val="85000"/>
                      </a:schemeClr>
                    </a:solidFill>
                  </a:tcPr>
                </a:tc>
                <a:tc>
                  <a:txBody>
                    <a:bodyPr/>
                    <a:lstStyle/>
                    <a:p>
                      <a:pPr algn="ctr"/>
                      <a:r>
                        <a:rPr kumimoji="1" lang="ja-JP" altLang="en-US"/>
                        <a:t>左記効果により、なぜ市場獲得機会が増加するか？</a:t>
                      </a:r>
                    </a:p>
                  </a:txBody>
                  <a:tcPr>
                    <a:solidFill>
                      <a:schemeClr val="bg1">
                        <a:lumMod val="85000"/>
                      </a:schemeClr>
                    </a:solidFill>
                  </a:tcPr>
                </a:tc>
                <a:extLst>
                  <a:ext uri="{0D108BD9-81ED-4DB2-BD59-A6C34878D82A}">
                    <a16:rowId xmlns:a16="http://schemas.microsoft.com/office/drawing/2014/main" val="1550042797"/>
                  </a:ext>
                </a:extLst>
              </a:tr>
              <a:tr h="1083260">
                <a:tc>
                  <a:txBody>
                    <a:bodyPr/>
                    <a:lstStyle/>
                    <a:p>
                      <a:r>
                        <a:rPr kumimoji="1" lang="en-US" altLang="ja-JP" i="1" dirty="0">
                          <a:solidFill>
                            <a:schemeClr val="accent1"/>
                          </a:solidFill>
                        </a:rPr>
                        <a:t>1)</a:t>
                      </a:r>
                      <a:r>
                        <a:rPr kumimoji="1" lang="ja-JP" altLang="en-US" i="1" dirty="0">
                          <a:solidFill>
                            <a:schemeClr val="accent1"/>
                          </a:solidFill>
                        </a:rPr>
                        <a:t>助成による研究開発費縮減による導入販価の削減効果（例）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425917253"/>
                  </a:ext>
                </a:extLst>
              </a:tr>
              <a:tr h="758282">
                <a:tc>
                  <a:txBody>
                    <a:bodyPr/>
                    <a:lstStyle/>
                    <a:p>
                      <a:r>
                        <a:rPr kumimoji="1" lang="en-US" altLang="ja-JP" i="1" dirty="0">
                          <a:solidFill>
                            <a:schemeClr val="accent1"/>
                          </a:solidFill>
                        </a:rPr>
                        <a:t>2)</a:t>
                      </a:r>
                      <a:r>
                        <a:rPr kumimoji="1" lang="ja-JP" altLang="en-US" i="1" dirty="0">
                          <a:solidFill>
                            <a:schemeClr val="accent1"/>
                          </a:solidFill>
                        </a:rPr>
                        <a:t>研究開発の加速による導入時期前倒し効果（例）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1835062863"/>
                  </a:ext>
                </a:extLst>
              </a:tr>
              <a:tr h="758282">
                <a:tc>
                  <a:txBody>
                    <a:bodyPr/>
                    <a:lstStyle/>
                    <a:p>
                      <a:r>
                        <a:rPr kumimoji="1" lang="en-US" altLang="ja-JP" i="1">
                          <a:solidFill>
                            <a:schemeClr val="accent1"/>
                          </a:solidFill>
                        </a:rPr>
                        <a:t>3)</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644171805"/>
                  </a:ext>
                </a:extLst>
              </a:tr>
              <a:tr h="758282">
                <a:tc>
                  <a:txBody>
                    <a:bodyPr/>
                    <a:lstStyle/>
                    <a:p>
                      <a:r>
                        <a:rPr kumimoji="1" lang="en-US" altLang="ja-JP" i="1">
                          <a:solidFill>
                            <a:schemeClr val="accent1"/>
                          </a:solidFill>
                        </a:rPr>
                        <a:t>4)</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590986866"/>
                  </a:ext>
                </a:extLst>
              </a:tr>
              <a:tr h="758282">
                <a:tc>
                  <a:txBody>
                    <a:bodyPr/>
                    <a:lstStyle/>
                    <a:p>
                      <a:r>
                        <a:rPr kumimoji="1" lang="en-US" altLang="ja-JP" i="1" dirty="0">
                          <a:solidFill>
                            <a:schemeClr val="accent1"/>
                          </a:solidFill>
                        </a:rPr>
                        <a:t>5)</a:t>
                      </a:r>
                      <a:r>
                        <a:rPr kumimoji="1" lang="ja-JP" altLang="en-US" i="1" dirty="0">
                          <a:solidFill>
                            <a:schemeClr val="accent1"/>
                          </a:solidFill>
                        </a:rPr>
                        <a:t>そのほか効果</a:t>
                      </a:r>
                      <a:endParaRPr kumimoji="1" lang="en-US" altLang="ja-JP" i="1" dirty="0">
                        <a:solidFill>
                          <a:schemeClr val="accent1"/>
                        </a:solidFill>
                      </a:endParaRPr>
                    </a:p>
                    <a:p>
                      <a:r>
                        <a:rPr kumimoji="1" lang="ja-JP" altLang="en-US" i="1" dirty="0">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220770789"/>
                  </a:ext>
                </a:extLst>
              </a:tr>
            </a:tbl>
          </a:graphicData>
        </a:graphic>
      </p:graphicFrame>
    </p:spTree>
    <p:extLst>
      <p:ext uri="{BB962C8B-B14F-4D97-AF65-F5344CB8AC3E}">
        <p14:creationId xmlns:p14="http://schemas.microsoft.com/office/powerpoint/2010/main" val="361698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BE8CC-32BC-A1A2-1796-B38979B0F588}"/>
              </a:ext>
            </a:extLst>
          </p:cNvPr>
          <p:cNvSpPr txBox="1"/>
          <p:nvPr/>
        </p:nvSpPr>
        <p:spPr>
          <a:xfrm>
            <a:off x="413157" y="316266"/>
            <a:ext cx="11164967" cy="1431161"/>
          </a:xfrm>
          <a:prstGeom prst="rect">
            <a:avLst/>
          </a:prstGeom>
          <a:noFill/>
        </p:spPr>
        <p:txBody>
          <a:bodyPr wrap="square" rtlCol="0">
            <a:spAutoFit/>
          </a:bodyPr>
          <a:lstStyle/>
          <a:p>
            <a:pPr>
              <a:spcBef>
                <a:spcPts val="600"/>
              </a:spcBef>
            </a:pPr>
            <a:r>
              <a:rPr lang="ja-JP" altLang="en-US" b="1"/>
              <a:t>２　市場機会の認識</a:t>
            </a:r>
          </a:p>
          <a:p>
            <a:pPr marL="179388">
              <a:spcBef>
                <a:spcPts val="600"/>
              </a:spcBef>
            </a:pPr>
            <a:r>
              <a:rPr lang="ja-JP" altLang="en-US" b="1"/>
              <a:t>２</a:t>
            </a:r>
            <a:r>
              <a:rPr lang="en-US" altLang="ja-JP" b="1"/>
              <a:t>-</a:t>
            </a:r>
            <a:r>
              <a:rPr lang="ja-JP" altLang="en-US" b="1"/>
              <a:t>１　市場分析</a:t>
            </a:r>
          </a:p>
          <a:p>
            <a:pPr marL="896938" indent="-538163">
              <a:spcBef>
                <a:spcPts val="600"/>
              </a:spcBef>
            </a:pPr>
            <a:r>
              <a:rPr lang="ja-JP" altLang="en-US" b="1"/>
              <a:t>２</a:t>
            </a:r>
            <a:r>
              <a:rPr lang="en-US" altLang="ja-JP" b="1"/>
              <a:t>-</a:t>
            </a:r>
            <a:r>
              <a:rPr lang="ja-JP" altLang="en-US" b="1"/>
              <a:t>１</a:t>
            </a:r>
            <a:r>
              <a:rPr lang="en-US" altLang="ja-JP" b="1"/>
              <a:t>-</a:t>
            </a:r>
            <a:r>
              <a:rPr lang="ja-JP" altLang="en-US" b="1"/>
              <a:t>１　概要</a:t>
            </a:r>
          </a:p>
          <a:p>
            <a:pPr marL="717550">
              <a:spcBef>
                <a:spcPts val="600"/>
              </a:spcBef>
            </a:pPr>
            <a:r>
              <a:rPr lang="ja-JP" altLang="en-US">
                <a:solidFill>
                  <a:schemeClr val="accent1"/>
                </a:solidFill>
              </a:rPr>
              <a:t>＜市場分析を総括した内容を簡潔に記載する＞</a:t>
            </a:r>
          </a:p>
        </p:txBody>
      </p:sp>
      <p:sp>
        <p:nvSpPr>
          <p:cNvPr id="9" name="四角形吹き出し 18">
            <a:extLst>
              <a:ext uri="{FF2B5EF4-FFF2-40B4-BE49-F238E27FC236}">
                <a16:creationId xmlns:a16="http://schemas.microsoft.com/office/drawing/2014/main" id="{AC56053E-BEDA-BE52-E29B-199A6094D54E}"/>
              </a:ext>
            </a:extLst>
          </p:cNvPr>
          <p:cNvSpPr/>
          <p:nvPr/>
        </p:nvSpPr>
        <p:spPr>
          <a:xfrm>
            <a:off x="5513893" y="199725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C27FED46-7288-3CB1-0E97-7808352B0FEC}"/>
              </a:ext>
            </a:extLst>
          </p:cNvPr>
          <p:cNvSpPr/>
          <p:nvPr/>
        </p:nvSpPr>
        <p:spPr>
          <a:xfrm>
            <a:off x="1025496" y="1307507"/>
            <a:ext cx="10554056" cy="200570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スライド番号プレースホルダー 2">
            <a:extLst>
              <a:ext uri="{FF2B5EF4-FFF2-40B4-BE49-F238E27FC236}">
                <a16:creationId xmlns:a16="http://schemas.microsoft.com/office/drawing/2014/main" id="{0C67F5D9-FE06-43CB-A051-BD899B133A46}"/>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a:extLst>
              <a:ext uri="{FF2B5EF4-FFF2-40B4-BE49-F238E27FC236}">
                <a16:creationId xmlns:a16="http://schemas.microsoft.com/office/drawing/2014/main" id="{2F2380D7-39B5-8018-70BF-62FC94A2B940}"/>
              </a:ext>
            </a:extLst>
          </p:cNvPr>
          <p:cNvSpPr txBox="1"/>
          <p:nvPr/>
        </p:nvSpPr>
        <p:spPr>
          <a:xfrm>
            <a:off x="413155" y="3569494"/>
            <a:ext cx="11166395" cy="2846933"/>
          </a:xfrm>
          <a:prstGeom prst="rect">
            <a:avLst/>
          </a:prstGeom>
          <a:noFill/>
        </p:spPr>
        <p:txBody>
          <a:bodyPr wrap="square" rtlCol="0">
            <a:spAutoFit/>
          </a:bodyPr>
          <a:lstStyle/>
          <a:p>
            <a:pPr marL="355600">
              <a:spcBef>
                <a:spcPts val="600"/>
              </a:spcBef>
            </a:pPr>
            <a:r>
              <a:rPr lang="ja-JP" altLang="en-US" b="1" dirty="0"/>
              <a:t>２</a:t>
            </a:r>
            <a:r>
              <a:rPr lang="en-US" altLang="ja-JP" b="1" dirty="0"/>
              <a:t>-</a:t>
            </a:r>
            <a:r>
              <a:rPr lang="ja-JP" altLang="en-US" b="1" dirty="0"/>
              <a:t>１</a:t>
            </a:r>
            <a:r>
              <a:rPr lang="en-US" altLang="ja-JP" b="1" dirty="0"/>
              <a:t>-</a:t>
            </a:r>
            <a:r>
              <a:rPr lang="ja-JP" altLang="en-US" b="1" dirty="0"/>
              <a:t>２　商材</a:t>
            </a:r>
          </a:p>
          <a:p>
            <a:pPr marL="965200" indent="-247650">
              <a:spcBef>
                <a:spcPts val="600"/>
              </a:spcBef>
            </a:pPr>
            <a:r>
              <a:rPr lang="ja-JP" altLang="en-US" dirty="0">
                <a:solidFill>
                  <a:schemeClr val="accent1"/>
                </a:solidFill>
              </a:rPr>
              <a:t>＜商材の以下の項目を記載する。商材が複数ある場合は（１）の項目を追加する。＞</a:t>
            </a:r>
          </a:p>
          <a:p>
            <a:pPr marL="965200" indent="-247650">
              <a:spcBef>
                <a:spcPts val="600"/>
              </a:spcBef>
            </a:pPr>
            <a:r>
              <a:rPr lang="ja-JP" altLang="en-US" dirty="0">
                <a:solidFill>
                  <a:schemeClr val="accent1"/>
                </a:solidFill>
              </a:rPr>
              <a:t>（１）商材：</a:t>
            </a:r>
          </a:p>
          <a:p>
            <a:pPr marL="1250950" indent="-247650">
              <a:spcBef>
                <a:spcPts val="600"/>
              </a:spcBef>
            </a:pPr>
            <a:r>
              <a:rPr lang="ja-JP" altLang="en-US" dirty="0"/>
              <a:t>区分：</a:t>
            </a:r>
            <a:r>
              <a:rPr lang="ja-JP" altLang="en-US" dirty="0">
                <a:solidFill>
                  <a:schemeClr val="accent1"/>
                </a:solidFill>
              </a:rPr>
              <a:t>ソフト、ハード、サービス、オペレーション、その他</a:t>
            </a:r>
          </a:p>
          <a:p>
            <a:pPr marL="1250950" indent="-247650">
              <a:spcBef>
                <a:spcPts val="600"/>
              </a:spcBef>
            </a:pPr>
            <a:r>
              <a:rPr lang="ja-JP" altLang="en-US" dirty="0"/>
              <a:t>商材名：</a:t>
            </a:r>
            <a:endParaRPr lang="en-US" altLang="ja-JP" dirty="0"/>
          </a:p>
          <a:p>
            <a:pPr marL="1250950" indent="-247650">
              <a:spcBef>
                <a:spcPts val="600"/>
              </a:spcBef>
            </a:pPr>
            <a:r>
              <a:rPr lang="ja-JP" altLang="en-US" dirty="0"/>
              <a:t>想定している顧客業種：</a:t>
            </a:r>
          </a:p>
          <a:p>
            <a:pPr marL="1250950" indent="-247650">
              <a:spcBef>
                <a:spcPts val="600"/>
              </a:spcBef>
            </a:pPr>
            <a:r>
              <a:rPr lang="ja-JP" altLang="en-US" dirty="0"/>
              <a:t>商材による顧客価値：</a:t>
            </a:r>
            <a:endParaRPr lang="en-US" altLang="ja-JP" dirty="0"/>
          </a:p>
          <a:p>
            <a:pPr marL="965200" indent="-247650">
              <a:spcBef>
                <a:spcPts val="600"/>
              </a:spcBef>
            </a:pPr>
            <a:r>
              <a:rPr lang="ja-JP" altLang="en-US" dirty="0">
                <a:solidFill>
                  <a:schemeClr val="accent1"/>
                </a:solidFill>
              </a:rPr>
              <a:t>（２）商材：　</a:t>
            </a:r>
            <a:r>
              <a:rPr lang="en-US" altLang="ja-JP" dirty="0">
                <a:solidFill>
                  <a:schemeClr val="accent1"/>
                </a:solidFill>
              </a:rPr>
              <a:t>…</a:t>
            </a:r>
            <a:r>
              <a:rPr lang="ja-JP" altLang="en-US" dirty="0">
                <a:solidFill>
                  <a:schemeClr val="accent1"/>
                </a:solidFill>
              </a:rPr>
              <a:t>　</a:t>
            </a:r>
            <a:r>
              <a:rPr lang="en-US" altLang="ja-JP" dirty="0">
                <a:solidFill>
                  <a:schemeClr val="accent1"/>
                </a:solidFill>
              </a:rPr>
              <a:t>(</a:t>
            </a:r>
            <a:r>
              <a:rPr lang="ja-JP" altLang="en-US" dirty="0">
                <a:solidFill>
                  <a:schemeClr val="accent1"/>
                </a:solidFill>
              </a:rPr>
              <a:t>以下続く）</a:t>
            </a:r>
          </a:p>
        </p:txBody>
      </p:sp>
      <p:sp>
        <p:nvSpPr>
          <p:cNvPr id="3" name="正方形/長方形 2">
            <a:extLst>
              <a:ext uri="{FF2B5EF4-FFF2-40B4-BE49-F238E27FC236}">
                <a16:creationId xmlns:a16="http://schemas.microsoft.com/office/drawing/2014/main" id="{0854EEB7-296A-15E7-E356-0634D1CC1AD8}"/>
              </a:ext>
            </a:extLst>
          </p:cNvPr>
          <p:cNvSpPr/>
          <p:nvPr/>
        </p:nvSpPr>
        <p:spPr>
          <a:xfrm>
            <a:off x="1025495" y="3909479"/>
            <a:ext cx="10554056" cy="278394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吹き出し 18">
            <a:extLst>
              <a:ext uri="{FF2B5EF4-FFF2-40B4-BE49-F238E27FC236}">
                <a16:creationId xmlns:a16="http://schemas.microsoft.com/office/drawing/2014/main" id="{86911ECD-C511-E030-507E-4C55CD64344A}"/>
              </a:ext>
            </a:extLst>
          </p:cNvPr>
          <p:cNvSpPr/>
          <p:nvPr/>
        </p:nvSpPr>
        <p:spPr>
          <a:xfrm>
            <a:off x="2919931" y="3360119"/>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311007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01BEA2-B773-D34A-F9C7-53BBCE553612}"/>
              </a:ext>
            </a:extLst>
          </p:cNvPr>
          <p:cNvSpPr txBox="1"/>
          <p:nvPr/>
        </p:nvSpPr>
        <p:spPr>
          <a:xfrm>
            <a:off x="413157" y="288412"/>
            <a:ext cx="11166395" cy="2262158"/>
          </a:xfrm>
          <a:prstGeom prst="rect">
            <a:avLst/>
          </a:prstGeom>
          <a:noFill/>
        </p:spPr>
        <p:txBody>
          <a:bodyPr wrap="square" rtlCol="0">
            <a:spAutoFit/>
          </a:bodyPr>
          <a:lstStyle/>
          <a:p>
            <a:pPr marL="896938" indent="-538163">
              <a:spcBef>
                <a:spcPts val="600"/>
              </a:spcBef>
            </a:pPr>
            <a:r>
              <a:rPr lang="ja-JP" altLang="en-US" b="1" dirty="0"/>
              <a:t>２</a:t>
            </a:r>
            <a:r>
              <a:rPr lang="en-US" altLang="ja-JP" b="1" dirty="0"/>
              <a:t>-</a:t>
            </a:r>
            <a:r>
              <a:rPr lang="ja-JP" altLang="en-US" b="1" dirty="0"/>
              <a:t>１</a:t>
            </a:r>
            <a:r>
              <a:rPr lang="en-US" altLang="ja-JP" b="1" dirty="0"/>
              <a:t>-</a:t>
            </a:r>
            <a:r>
              <a:rPr lang="ja-JP" altLang="en-US" b="1" dirty="0"/>
              <a:t>３　商材ごとの市場分析　</a:t>
            </a:r>
            <a:r>
              <a:rPr lang="ja-JP" altLang="en-US" dirty="0">
                <a:solidFill>
                  <a:schemeClr val="accent1"/>
                </a:solidFill>
              </a:rPr>
              <a:t>＜以下、商材ごとに（１）、（２）等と続けて記載する＞</a:t>
            </a:r>
            <a:endParaRPr lang="en-US" altLang="ja-JP" dirty="0">
              <a:solidFill>
                <a:schemeClr val="accent1"/>
              </a:solidFill>
            </a:endParaRPr>
          </a:p>
          <a:p>
            <a:pPr marL="1069975" indent="-538163">
              <a:spcBef>
                <a:spcPts val="600"/>
              </a:spcBef>
            </a:pPr>
            <a:r>
              <a:rPr lang="ja-JP" altLang="en-US" b="1" dirty="0"/>
              <a:t>（１）商材</a:t>
            </a:r>
            <a:r>
              <a:rPr lang="en-US" altLang="ja-JP" b="1" dirty="0"/>
              <a:t>…</a:t>
            </a:r>
            <a:r>
              <a:rPr lang="ja-JP" altLang="en-US" dirty="0">
                <a:solidFill>
                  <a:schemeClr val="accent1"/>
                </a:solidFill>
              </a:rPr>
              <a:t>＜商材名を記載＞</a:t>
            </a:r>
            <a:endParaRPr lang="en-US" altLang="ja-JP" b="1" dirty="0"/>
          </a:p>
          <a:p>
            <a:pPr marL="1258888" indent="-538163">
              <a:spcBef>
                <a:spcPts val="600"/>
              </a:spcBef>
            </a:pPr>
            <a:r>
              <a:rPr lang="ja-JP" altLang="en-US" b="1" dirty="0"/>
              <a:t>ア　対象とする潜在市場</a:t>
            </a:r>
          </a:p>
          <a:p>
            <a:pPr marL="927100" indent="-209550">
              <a:spcBef>
                <a:spcPts val="600"/>
              </a:spcBef>
            </a:pPr>
            <a:r>
              <a:rPr lang="ja-JP" altLang="en-US" dirty="0">
                <a:solidFill>
                  <a:schemeClr val="accent1"/>
                </a:solidFill>
              </a:rPr>
              <a:t>＜対象とする潜在市場（提案者で獲得できる</a:t>
            </a:r>
            <a:r>
              <a:rPr lang="en-US" altLang="ja-JP" dirty="0">
                <a:solidFill>
                  <a:schemeClr val="accent1"/>
                </a:solidFill>
              </a:rPr>
              <a:t>/</a:t>
            </a:r>
            <a:r>
              <a:rPr lang="ja-JP" altLang="en-US" dirty="0">
                <a:solidFill>
                  <a:schemeClr val="accent1"/>
                </a:solidFill>
              </a:rPr>
              <a:t>できないにかかわらず、潜在的に存在すると思われる市場の対象地域・対象技術など）について、１－３で示した対象商材ごとに記載する。国内外の視点で市場をとらえること。注力すべきセグメント（＝ターゲット）を理由とともに明らかにする（例のようなマトリクスを挿入等）＞</a:t>
            </a:r>
          </a:p>
        </p:txBody>
      </p:sp>
      <p:sp>
        <p:nvSpPr>
          <p:cNvPr id="4" name="正方形/長方形 3">
            <a:extLst>
              <a:ext uri="{FF2B5EF4-FFF2-40B4-BE49-F238E27FC236}">
                <a16:creationId xmlns:a16="http://schemas.microsoft.com/office/drawing/2014/main" id="{6E5FD24B-1473-1FFE-FC1E-775AE89C771D}"/>
              </a:ext>
            </a:extLst>
          </p:cNvPr>
          <p:cNvSpPr/>
          <p:nvPr/>
        </p:nvSpPr>
        <p:spPr>
          <a:xfrm>
            <a:off x="1024068" y="608971"/>
            <a:ext cx="10554056" cy="597983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216">
            <a:extLst>
              <a:ext uri="{FF2B5EF4-FFF2-40B4-BE49-F238E27FC236}">
                <a16:creationId xmlns:a16="http://schemas.microsoft.com/office/drawing/2014/main" id="{2A95E96F-C41C-C4E1-4BED-B74AC9A0E794}"/>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sp>
        <p:nvSpPr>
          <p:cNvPr id="6" name="Rectangle 135">
            <a:extLst>
              <a:ext uri="{FF2B5EF4-FFF2-40B4-BE49-F238E27FC236}">
                <a16:creationId xmlns:a16="http://schemas.microsoft.com/office/drawing/2014/main" id="{4282C015-08CC-284D-F147-EB2BBE963A0C}"/>
              </a:ext>
            </a:extLst>
          </p:cNvPr>
          <p:cNvSpPr/>
          <p:nvPr/>
        </p:nvSpPr>
        <p:spPr>
          <a:xfrm>
            <a:off x="7892230" y="3046964"/>
            <a:ext cx="1082941" cy="1611870"/>
          </a:xfrm>
          <a:prstGeom prst="rect">
            <a:avLst/>
          </a:prstGeom>
          <a:solidFill>
            <a:srgbClr val="C0504D"/>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7" name="Rectangle 68">
            <a:extLst>
              <a:ext uri="{FF2B5EF4-FFF2-40B4-BE49-F238E27FC236}">
                <a16:creationId xmlns:a16="http://schemas.microsoft.com/office/drawing/2014/main" id="{21268F47-3875-4384-20F4-016CB2C6259B}"/>
              </a:ext>
            </a:extLst>
          </p:cNvPr>
          <p:cNvSpPr/>
          <p:nvPr/>
        </p:nvSpPr>
        <p:spPr>
          <a:xfrm>
            <a:off x="5695207" y="3046964"/>
            <a:ext cx="2169020" cy="161187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0" name="TextBox 18">
            <a:extLst>
              <a:ext uri="{FF2B5EF4-FFF2-40B4-BE49-F238E27FC236}">
                <a16:creationId xmlns:a16="http://schemas.microsoft.com/office/drawing/2014/main" id="{D5CBED57-4E42-BB3B-FFA2-59EF21DB3919}"/>
              </a:ext>
            </a:extLst>
          </p:cNvPr>
          <p:cNvSpPr txBox="1"/>
          <p:nvPr/>
        </p:nvSpPr>
        <p:spPr>
          <a:xfrm>
            <a:off x="1343521" y="2617525"/>
            <a:ext cx="3480843" cy="21872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schemeClr val="accent1"/>
                </a:solidFill>
                <a:effectLst/>
                <a:uLnTx/>
                <a:uFillTx/>
                <a:latin typeface="+mn-ea"/>
                <a:cs typeface="+mn-cs"/>
              </a:rPr>
              <a:t>（例）セグメント分析</a:t>
            </a:r>
            <a:endParaRPr kumimoji="0" lang="en-US" sz="1400" b="0" i="0" u="none" strike="noStrike" kern="0" cap="none" spc="0" normalizeH="0" baseline="0" noProof="0" err="1">
              <a:ln>
                <a:noFill/>
              </a:ln>
              <a:solidFill>
                <a:schemeClr val="accent1"/>
              </a:solidFill>
              <a:effectLst/>
              <a:uLnTx/>
              <a:uFillTx/>
              <a:latin typeface="+mn-ea"/>
              <a:cs typeface="+mn-cs"/>
            </a:endParaRPr>
          </a:p>
        </p:txBody>
      </p:sp>
      <p:cxnSp>
        <p:nvCxnSpPr>
          <p:cNvPr id="11" name="Straight Connector 138">
            <a:extLst>
              <a:ext uri="{FF2B5EF4-FFF2-40B4-BE49-F238E27FC236}">
                <a16:creationId xmlns:a16="http://schemas.microsoft.com/office/drawing/2014/main" id="{64A6F69C-F005-8AF4-A115-921774FC912F}"/>
              </a:ext>
            </a:extLst>
          </p:cNvPr>
          <p:cNvCxnSpPr/>
          <p:nvPr/>
        </p:nvCxnSpPr>
        <p:spPr>
          <a:xfrm>
            <a:off x="5672319" y="6354077"/>
            <a:ext cx="3312000" cy="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sp>
        <p:nvSpPr>
          <p:cNvPr id="12" name="TextBox 140" descr="ｔ">
            <a:extLst>
              <a:ext uri="{FF2B5EF4-FFF2-40B4-BE49-F238E27FC236}">
                <a16:creationId xmlns:a16="http://schemas.microsoft.com/office/drawing/2014/main" id="{97FA0FFD-48D0-B7D7-6378-221937F5D5C1}"/>
              </a:ext>
            </a:extLst>
          </p:cNvPr>
          <p:cNvSpPr txBox="1"/>
          <p:nvPr/>
        </p:nvSpPr>
        <p:spPr>
          <a:xfrm>
            <a:off x="4622202" y="4540155"/>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軸①</a:t>
            </a:r>
            <a:endParaRPr kumimoji="0" lang="en-US" altLang="ja-JP" sz="1200" b="0" i="0" u="none" strike="noStrike" kern="0" cap="none" spc="0" normalizeH="0" baseline="0" noProof="0">
              <a:ln>
                <a:noFill/>
              </a:ln>
              <a:solidFill>
                <a:schemeClr val="accent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a:solidFill>
                  <a:schemeClr val="accent1"/>
                </a:solidFill>
                <a:latin typeface="+mn-ea"/>
              </a:rPr>
              <a:t>（例：地域）</a:t>
            </a:r>
            <a:endParaRPr kumimoji="0" lang="en-US" altLang="ja-JP" sz="1200" b="0" i="0" u="none" strike="noStrike" kern="0" cap="none" spc="0" normalizeH="0" baseline="0" noProof="0">
              <a:ln>
                <a:noFill/>
              </a:ln>
              <a:solidFill>
                <a:schemeClr val="accent1"/>
              </a:solidFill>
              <a:effectLst/>
              <a:uLnTx/>
              <a:uFillTx/>
              <a:latin typeface="+mn-ea"/>
            </a:endParaRPr>
          </a:p>
        </p:txBody>
      </p:sp>
      <p:sp>
        <p:nvSpPr>
          <p:cNvPr id="13" name="TextBox 141">
            <a:extLst>
              <a:ext uri="{FF2B5EF4-FFF2-40B4-BE49-F238E27FC236}">
                <a16:creationId xmlns:a16="http://schemas.microsoft.com/office/drawing/2014/main" id="{085415F3-B7CE-B78B-43F2-12604D09B013}"/>
              </a:ext>
            </a:extLst>
          </p:cNvPr>
          <p:cNvSpPr txBox="1"/>
          <p:nvPr/>
        </p:nvSpPr>
        <p:spPr>
          <a:xfrm>
            <a:off x="7028055" y="6377055"/>
            <a:ext cx="591273"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軸②（例：技術）</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5" name="TextBox 37">
            <a:extLst>
              <a:ext uri="{FF2B5EF4-FFF2-40B4-BE49-F238E27FC236}">
                <a16:creationId xmlns:a16="http://schemas.microsoft.com/office/drawing/2014/main" id="{CC91D6CC-8DF9-62B2-E32C-D70066786572}"/>
              </a:ext>
            </a:extLst>
          </p:cNvPr>
          <p:cNvSpPr txBox="1"/>
          <p:nvPr/>
        </p:nvSpPr>
        <p:spPr>
          <a:xfrm>
            <a:off x="1645744" y="3042077"/>
            <a:ext cx="3532003" cy="93540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a:ln>
                  <a:noFill/>
                </a:ln>
                <a:solidFill>
                  <a:schemeClr val="accent1"/>
                </a:solidFill>
                <a:effectLst/>
                <a:uLnTx/>
                <a:uFillTx/>
                <a:latin typeface="+mn-ea"/>
                <a:cs typeface="+mn-cs"/>
              </a:rPr>
              <a:t>XX</a:t>
            </a:r>
            <a:r>
              <a:rPr kumimoji="0" lang="ja-JP" altLang="en-US" sz="1400" b="0" i="0" u="none" strike="noStrike" kern="0" cap="none" spc="0" normalizeH="0" baseline="0" noProof="0">
                <a:ln>
                  <a:noFill/>
                </a:ln>
                <a:solidFill>
                  <a:schemeClr val="accent1"/>
                </a:solidFill>
                <a:effectLst/>
                <a:uLnTx/>
                <a:uFillTx/>
                <a:latin typeface="+mn-ea"/>
                <a:cs typeface="+mn-cs"/>
              </a:rPr>
              <a:t>のため、</a:t>
            </a:r>
            <a:r>
              <a:rPr kumimoji="0" lang="en-US" altLang="ja-JP" sz="1400" b="0" i="0" u="none" strike="noStrike" kern="0" cap="none" spc="0" normalizeH="0" baseline="0" noProof="0">
                <a:ln>
                  <a:noFill/>
                </a:ln>
                <a:solidFill>
                  <a:schemeClr val="accent1"/>
                </a:solidFill>
                <a:effectLst/>
                <a:uLnTx/>
                <a:uFillTx/>
                <a:latin typeface="+mn-ea"/>
                <a:cs typeface="+mn-cs"/>
              </a:rPr>
              <a:t>XX</a:t>
            </a:r>
            <a:r>
              <a:rPr kumimoji="0" lang="ja-JP" altLang="en-US" sz="1400" b="0" i="0" u="none" strike="noStrike" kern="0" cap="none" spc="0" normalizeH="0" baseline="0" noProof="0">
                <a:ln>
                  <a:noFill/>
                </a:ln>
                <a:solidFill>
                  <a:schemeClr val="accent1"/>
                </a:solidFill>
                <a:effectLst/>
                <a:uLnTx/>
                <a:uFillTx/>
                <a:latin typeface="+mn-ea"/>
                <a:cs typeface="+mn-cs"/>
              </a:rPr>
              <a:t>に注力</a:t>
            </a:r>
            <a:endParaRPr kumimoji="0" lang="en-US" altLang="ja-JP" sz="1400" b="0" i="0" u="none" strike="noStrike" kern="0" cap="none" spc="0" normalizeH="0" baseline="0" noProof="0">
              <a:ln>
                <a:noFill/>
              </a:ln>
              <a:solidFill>
                <a:schemeClr val="accent1"/>
              </a:solidFill>
              <a:effectLst/>
              <a:uLnTx/>
              <a:uFillTx/>
              <a:latin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kern="0">
                <a:solidFill>
                  <a:schemeClr val="accent1"/>
                </a:solidFill>
                <a:latin typeface="+mn-ea"/>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a:ln>
                  <a:noFill/>
                </a:ln>
                <a:solidFill>
                  <a:schemeClr val="accent1"/>
                </a:solidFill>
                <a:effectLst/>
                <a:uLnTx/>
                <a:uFillTx/>
                <a:latin typeface="+mn-ea"/>
                <a:cs typeface="+mn-cs"/>
              </a:rPr>
              <a:t>…</a:t>
            </a:r>
            <a:endParaRPr kumimoji="0" lang="en-US" sz="1400" b="0" i="0" u="none" strike="noStrike" kern="0" cap="none" spc="0" normalizeH="0" baseline="0" noProof="0">
              <a:ln>
                <a:noFill/>
              </a:ln>
              <a:solidFill>
                <a:schemeClr val="accent1"/>
              </a:solidFill>
              <a:effectLst/>
              <a:uLnTx/>
              <a:uFillTx/>
              <a:latin typeface="+mn-ea"/>
              <a:cs typeface="+mn-cs"/>
            </a:endParaRPr>
          </a:p>
        </p:txBody>
      </p:sp>
      <p:sp>
        <p:nvSpPr>
          <p:cNvPr id="16" name="TextBox 153">
            <a:extLst>
              <a:ext uri="{FF2B5EF4-FFF2-40B4-BE49-F238E27FC236}">
                <a16:creationId xmlns:a16="http://schemas.microsoft.com/office/drawing/2014/main" id="{D84C0953-5604-53C6-71C4-FAC4E6875C53}"/>
              </a:ext>
            </a:extLst>
          </p:cNvPr>
          <p:cNvSpPr txBox="1"/>
          <p:nvPr/>
        </p:nvSpPr>
        <p:spPr>
          <a:xfrm>
            <a:off x="7965387" y="3084413"/>
            <a:ext cx="788638" cy="733032"/>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7" name="TextBox 154">
            <a:extLst>
              <a:ext uri="{FF2B5EF4-FFF2-40B4-BE49-F238E27FC236}">
                <a16:creationId xmlns:a16="http://schemas.microsoft.com/office/drawing/2014/main" id="{B61F67CA-1D05-8427-5963-FA19BA694BBC}"/>
              </a:ext>
            </a:extLst>
          </p:cNvPr>
          <p:cNvSpPr txBox="1"/>
          <p:nvPr/>
        </p:nvSpPr>
        <p:spPr>
          <a:xfrm>
            <a:off x="5863666" y="3064461"/>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8" name="TextBox 155">
            <a:extLst>
              <a:ext uri="{FF2B5EF4-FFF2-40B4-BE49-F238E27FC236}">
                <a16:creationId xmlns:a16="http://schemas.microsoft.com/office/drawing/2014/main" id="{5548859D-C6DE-CC42-A0B3-AF95B8DDA1C4}"/>
              </a:ext>
            </a:extLst>
          </p:cNvPr>
          <p:cNvSpPr txBox="1"/>
          <p:nvPr/>
        </p:nvSpPr>
        <p:spPr>
          <a:xfrm>
            <a:off x="6945936" y="5406652"/>
            <a:ext cx="719469" cy="657801"/>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9" name="TextBox 156">
            <a:extLst>
              <a:ext uri="{FF2B5EF4-FFF2-40B4-BE49-F238E27FC236}">
                <a16:creationId xmlns:a16="http://schemas.microsoft.com/office/drawing/2014/main" id="{C7C536A7-3786-E24E-F916-0085E3FFF44B}"/>
              </a:ext>
            </a:extLst>
          </p:cNvPr>
          <p:cNvSpPr txBox="1"/>
          <p:nvPr/>
        </p:nvSpPr>
        <p:spPr>
          <a:xfrm>
            <a:off x="7129065" y="4985753"/>
            <a:ext cx="316617" cy="27804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0" name="TextBox 159">
            <a:extLst>
              <a:ext uri="{FF2B5EF4-FFF2-40B4-BE49-F238E27FC236}">
                <a16:creationId xmlns:a16="http://schemas.microsoft.com/office/drawing/2014/main" id="{0CECB64B-6D05-A078-A9A7-7A5BAC5A0387}"/>
              </a:ext>
            </a:extLst>
          </p:cNvPr>
          <p:cNvSpPr txBox="1"/>
          <p:nvPr/>
        </p:nvSpPr>
        <p:spPr>
          <a:xfrm>
            <a:off x="7996690" y="4825277"/>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1" name="TextBox 160">
            <a:extLst>
              <a:ext uri="{FF2B5EF4-FFF2-40B4-BE49-F238E27FC236}">
                <a16:creationId xmlns:a16="http://schemas.microsoft.com/office/drawing/2014/main" id="{9350BA4F-72CD-4EB3-019E-F4A6740226BB}"/>
              </a:ext>
            </a:extLst>
          </p:cNvPr>
          <p:cNvSpPr txBox="1"/>
          <p:nvPr/>
        </p:nvSpPr>
        <p:spPr>
          <a:xfrm>
            <a:off x="8171919" y="3888375"/>
            <a:ext cx="372796" cy="35409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2" name="Straight Connector 57">
            <a:extLst>
              <a:ext uri="{FF2B5EF4-FFF2-40B4-BE49-F238E27FC236}">
                <a16:creationId xmlns:a16="http://schemas.microsoft.com/office/drawing/2014/main" id="{52723EFB-7149-63D7-8F15-9791A868FD60}"/>
              </a:ext>
            </a:extLst>
          </p:cNvPr>
          <p:cNvCxnSpPr>
            <a:cxnSpLocks/>
          </p:cNvCxnSpPr>
          <p:nvPr/>
        </p:nvCxnSpPr>
        <p:spPr>
          <a:xfrm flipV="1">
            <a:off x="5672319" y="3042077"/>
            <a:ext cx="0" cy="331200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cxnSp>
        <p:nvCxnSpPr>
          <p:cNvPr id="23" name="Straight Connector 59">
            <a:extLst>
              <a:ext uri="{FF2B5EF4-FFF2-40B4-BE49-F238E27FC236}">
                <a16:creationId xmlns:a16="http://schemas.microsoft.com/office/drawing/2014/main" id="{D817E61E-F056-9EC1-95CC-93CA0C62EBE5}"/>
              </a:ext>
            </a:extLst>
          </p:cNvPr>
          <p:cNvCxnSpPr>
            <a:cxnSpLocks/>
          </p:cNvCxnSpPr>
          <p:nvPr/>
        </p:nvCxnSpPr>
        <p:spPr>
          <a:xfrm flipV="1">
            <a:off x="7880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cxnSp>
        <p:nvCxnSpPr>
          <p:cNvPr id="24" name="Straight Connector 60">
            <a:extLst>
              <a:ext uri="{FF2B5EF4-FFF2-40B4-BE49-F238E27FC236}">
                <a16:creationId xmlns:a16="http://schemas.microsoft.com/office/drawing/2014/main" id="{EB0EEBD8-8585-8EA1-1B76-C302261A4DEA}"/>
              </a:ext>
            </a:extLst>
          </p:cNvPr>
          <p:cNvCxnSpPr/>
          <p:nvPr/>
        </p:nvCxnSpPr>
        <p:spPr>
          <a:xfrm>
            <a:off x="5672319" y="4689736"/>
            <a:ext cx="3312000" cy="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25" name="TextBox 157">
            <a:extLst>
              <a:ext uri="{FF2B5EF4-FFF2-40B4-BE49-F238E27FC236}">
                <a16:creationId xmlns:a16="http://schemas.microsoft.com/office/drawing/2014/main" id="{CB1C6852-55F0-8CA9-9007-CB8F80FF3A8E}"/>
              </a:ext>
            </a:extLst>
          </p:cNvPr>
          <p:cNvSpPr txBox="1"/>
          <p:nvPr/>
        </p:nvSpPr>
        <p:spPr>
          <a:xfrm>
            <a:off x="8083255" y="5603853"/>
            <a:ext cx="607043" cy="46515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6" name="TextBox 64">
            <a:extLst>
              <a:ext uri="{FF2B5EF4-FFF2-40B4-BE49-F238E27FC236}">
                <a16:creationId xmlns:a16="http://schemas.microsoft.com/office/drawing/2014/main" id="{CA0080BB-5D81-6DB7-9AFA-7FA198C22DB4}"/>
              </a:ext>
            </a:extLst>
          </p:cNvPr>
          <p:cNvSpPr txBox="1"/>
          <p:nvPr/>
        </p:nvSpPr>
        <p:spPr>
          <a:xfrm>
            <a:off x="5932110" y="3715670"/>
            <a:ext cx="647460" cy="572404"/>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7" name="TextBox 66">
            <a:extLst>
              <a:ext uri="{FF2B5EF4-FFF2-40B4-BE49-F238E27FC236}">
                <a16:creationId xmlns:a16="http://schemas.microsoft.com/office/drawing/2014/main" id="{C2DF452E-1E35-016B-F13B-02E72A86937E}"/>
              </a:ext>
            </a:extLst>
          </p:cNvPr>
          <p:cNvSpPr txBox="1"/>
          <p:nvPr/>
        </p:nvSpPr>
        <p:spPr>
          <a:xfrm>
            <a:off x="6094227" y="5286624"/>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8" name="TextBox 67">
            <a:extLst>
              <a:ext uri="{FF2B5EF4-FFF2-40B4-BE49-F238E27FC236}">
                <a16:creationId xmlns:a16="http://schemas.microsoft.com/office/drawing/2014/main" id="{A376356F-A8EC-CE77-3DA6-C45E73EFD289}"/>
              </a:ext>
            </a:extLst>
          </p:cNvPr>
          <p:cNvSpPr txBox="1"/>
          <p:nvPr/>
        </p:nvSpPr>
        <p:spPr>
          <a:xfrm>
            <a:off x="6079161" y="4373200"/>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9" name="Straight Connector 139">
            <a:extLst>
              <a:ext uri="{FF2B5EF4-FFF2-40B4-BE49-F238E27FC236}">
                <a16:creationId xmlns:a16="http://schemas.microsoft.com/office/drawing/2014/main" id="{F057D266-2EAB-A7EC-59C5-F30FC5431D57}"/>
              </a:ext>
            </a:extLst>
          </p:cNvPr>
          <p:cNvCxnSpPr>
            <a:cxnSpLocks/>
          </p:cNvCxnSpPr>
          <p:nvPr/>
        </p:nvCxnSpPr>
        <p:spPr>
          <a:xfrm flipV="1">
            <a:off x="6776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30" name="TextBox 140" descr="ｔ">
            <a:extLst>
              <a:ext uri="{FF2B5EF4-FFF2-40B4-BE49-F238E27FC236}">
                <a16:creationId xmlns:a16="http://schemas.microsoft.com/office/drawing/2014/main" id="{91B2E2F4-8F72-5621-794D-E75320889D9A}"/>
              </a:ext>
            </a:extLst>
          </p:cNvPr>
          <p:cNvSpPr txBox="1"/>
          <p:nvPr/>
        </p:nvSpPr>
        <p:spPr>
          <a:xfrm>
            <a:off x="6187695" y="2808709"/>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（○○市場のセグメンテーション）</a:t>
            </a:r>
            <a:endParaRPr kumimoji="0" lang="en-US" altLang="ja-JP" sz="1200" b="0" i="0" u="none" strike="noStrike" kern="0" cap="none" spc="0" normalizeH="0" baseline="0" noProof="0">
              <a:ln>
                <a:noFill/>
              </a:ln>
              <a:solidFill>
                <a:schemeClr val="accent1"/>
              </a:solidFill>
              <a:effectLst/>
              <a:uLnTx/>
              <a:uFillTx/>
              <a:latin typeface="+mn-ea"/>
              <a:cs typeface="+mn-cs"/>
            </a:endParaRPr>
          </a:p>
        </p:txBody>
      </p:sp>
      <p:sp>
        <p:nvSpPr>
          <p:cNvPr id="31" name="四角形吹き出し 18">
            <a:extLst>
              <a:ext uri="{FF2B5EF4-FFF2-40B4-BE49-F238E27FC236}">
                <a16:creationId xmlns:a16="http://schemas.microsoft.com/office/drawing/2014/main" id="{84C145FE-0B9F-C16F-750F-EDBB79869C56}"/>
              </a:ext>
            </a:extLst>
          </p:cNvPr>
          <p:cNvSpPr/>
          <p:nvPr/>
        </p:nvSpPr>
        <p:spPr>
          <a:xfrm>
            <a:off x="7759401" y="2276992"/>
            <a:ext cx="3462190" cy="369332"/>
          </a:xfrm>
          <a:prstGeom prst="wedgeRectCallout">
            <a:avLst>
              <a:gd name="adj1" fmla="val -37840"/>
              <a:gd name="adj2" fmla="val 10096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注力すべきセグメント（＝ターゲット）を理由とともに明らかにする（例：マトリクスを挿入）</a:t>
            </a:r>
          </a:p>
        </p:txBody>
      </p:sp>
      <p:sp>
        <p:nvSpPr>
          <p:cNvPr id="3" name="四角形吹き出し 18">
            <a:extLst>
              <a:ext uri="{FF2B5EF4-FFF2-40B4-BE49-F238E27FC236}">
                <a16:creationId xmlns:a16="http://schemas.microsoft.com/office/drawing/2014/main" id="{EF472D1A-201D-FFDB-6012-FC12218386A6}"/>
              </a:ext>
            </a:extLst>
          </p:cNvPr>
          <p:cNvSpPr/>
          <p:nvPr/>
        </p:nvSpPr>
        <p:spPr>
          <a:xfrm>
            <a:off x="4571944" y="786867"/>
            <a:ext cx="3643986" cy="369332"/>
          </a:xfrm>
          <a:prstGeom prst="wedgeRectCallout">
            <a:avLst>
              <a:gd name="adj1" fmla="val -61828"/>
              <a:gd name="adj2" fmla="val -2582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3991026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0B25B2-069D-1CA3-211A-6E18D120CFFA}"/>
              </a:ext>
            </a:extLst>
          </p:cNvPr>
          <p:cNvSpPr txBox="1"/>
          <p:nvPr/>
        </p:nvSpPr>
        <p:spPr>
          <a:xfrm>
            <a:off x="413157" y="232941"/>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イ　</a:t>
            </a:r>
            <a:r>
              <a:rPr lang="ja-JP" altLang="en-US" b="1"/>
              <a:t>市場規模やその成長性、時期</a:t>
            </a:r>
          </a:p>
          <a:p>
            <a:pPr marL="927100" indent="-209550">
              <a:spcBef>
                <a:spcPts val="600"/>
              </a:spcBef>
            </a:pPr>
            <a:r>
              <a:rPr lang="ja-JP" altLang="en-US">
                <a:solidFill>
                  <a:schemeClr val="accent1"/>
                </a:solidFill>
              </a:rPr>
              <a:t>＜社会・経済・政策・技術等の環境変化も踏まえたそのグローバル市場の今後の予測や分析、想定する市場の規模・成長性・その時期について記載する＞</a:t>
            </a:r>
          </a:p>
        </p:txBody>
      </p:sp>
      <p:sp>
        <p:nvSpPr>
          <p:cNvPr id="3" name="四角形吹き出し 18">
            <a:extLst>
              <a:ext uri="{FF2B5EF4-FFF2-40B4-BE49-F238E27FC236}">
                <a16:creationId xmlns:a16="http://schemas.microsoft.com/office/drawing/2014/main" id="{45CFBE9C-4425-5DE6-61CD-368ABB729712}"/>
              </a:ext>
            </a:extLst>
          </p:cNvPr>
          <p:cNvSpPr/>
          <p:nvPr/>
        </p:nvSpPr>
        <p:spPr>
          <a:xfrm>
            <a:off x="7363567" y="98035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7163CAEB-4550-A9F1-2224-CF8A9C14B711}"/>
              </a:ext>
            </a:extLst>
          </p:cNvPr>
          <p:cNvSpPr/>
          <p:nvPr/>
        </p:nvSpPr>
        <p:spPr>
          <a:xfrm>
            <a:off x="1024068" y="553499"/>
            <a:ext cx="10554056" cy="607155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2">
            <a:extLst>
              <a:ext uri="{FF2B5EF4-FFF2-40B4-BE49-F238E27FC236}">
                <a16:creationId xmlns:a16="http://schemas.microsoft.com/office/drawing/2014/main" id="{C778C268-FFFE-4C3D-B889-46A0E24D217A}"/>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02" name="Rectangle 137" descr="ｔ">
            <a:extLst>
              <a:ext uri="{FF2B5EF4-FFF2-40B4-BE49-F238E27FC236}">
                <a16:creationId xmlns:a16="http://schemas.microsoft.com/office/drawing/2014/main" id="{E305DB39-D696-68CE-6209-2763765F57B9}"/>
              </a:ext>
            </a:extLst>
          </p:cNvPr>
          <p:cNvSpPr/>
          <p:nvPr/>
        </p:nvSpPr>
        <p:spPr>
          <a:xfrm>
            <a:off x="1746374" y="1371142"/>
            <a:ext cx="6582984" cy="130984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marR="0" lvl="0" indent="-88900" defTabSz="914400" eaLnBrk="1" fontAlgn="auto" latinLnBrk="0" hangingPunct="1">
              <a:lnSpc>
                <a:spcPct val="100000"/>
              </a:lnSpc>
              <a:spcBef>
                <a:spcPts val="600"/>
              </a:spcBef>
              <a:spcAft>
                <a:spcPts val="0"/>
              </a:spcAft>
              <a:buClrTx/>
              <a:buSzTx/>
              <a:buFontTx/>
              <a:buNone/>
              <a:tabLst/>
              <a:defRPr/>
            </a:pPr>
            <a:r>
              <a:rPr kumimoji="0" lang="ja-JP" altLang="en-US" sz="1600" b="1" i="0" u="none" strike="noStrike" kern="0" cap="none" spc="0" normalizeH="0" baseline="0" noProof="0" dirty="0">
                <a:ln>
                  <a:noFill/>
                </a:ln>
                <a:effectLst/>
                <a:uLnTx/>
                <a:uFillTx/>
                <a:latin typeface="+mn-ea"/>
                <a:cs typeface="+mn-cs"/>
              </a:rPr>
              <a:t>①　市場予測、分析、規模、成長性</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r>
              <a:rPr kumimoji="0" lang="ja-JP" altLang="en-US" sz="1600" b="0" i="0" u="none" strike="noStrike" kern="0" cap="none" spc="0" normalizeH="0" baseline="0" noProof="0" dirty="0">
                <a:ln>
                  <a:noFill/>
                </a:ln>
                <a:solidFill>
                  <a:schemeClr val="accent1"/>
                </a:solidFill>
                <a:effectLst/>
                <a:uLnTx/>
                <a:uFillTx/>
                <a:latin typeface="+mn-ea"/>
              </a:rPr>
              <a:t>・</a:t>
            </a:r>
            <a:endParaRPr kumimoji="0" lang="en-US" altLang="ja-JP" sz="1600" kern="0" dirty="0">
              <a:solidFill>
                <a:schemeClr val="accent1"/>
              </a:solidFill>
              <a:latin typeface="+mn-ea"/>
            </a:endParaRPr>
          </a:p>
          <a:p>
            <a:pPr marL="0" marR="0" lvl="1" defTabSz="914400" eaLnBrk="1" fontAlgn="auto" latinLnBrk="0" hangingPunct="1">
              <a:lnSpc>
                <a:spcPct val="100000"/>
              </a:lnSpc>
              <a:spcBef>
                <a:spcPts val="600"/>
              </a:spcBef>
              <a:spcAft>
                <a:spcPts val="0"/>
              </a:spcAft>
              <a:buClr>
                <a:srgbClr val="1F497D"/>
              </a:buClr>
              <a:buSzPct val="100000"/>
              <a:tabLst/>
              <a:defRPr/>
            </a:pPr>
            <a:r>
              <a:rPr kumimoji="0" lang="ja-JP" altLang="en-US" sz="1600" b="1" i="0" u="none" strike="noStrike" kern="0" cap="none" spc="0" normalizeH="0" baseline="0" noProof="0" dirty="0">
                <a:ln>
                  <a:noFill/>
                </a:ln>
                <a:effectLst/>
                <a:uLnTx/>
                <a:uFillTx/>
                <a:latin typeface="+mn-ea"/>
                <a:cs typeface="+mn-cs"/>
              </a:rPr>
              <a:t>②　目標とするシェア・時期</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endParaRPr kumimoji="0" lang="en-US" altLang="ja-JP" sz="1600" b="0" i="0" u="none" strike="noStrike" kern="0" cap="none" spc="0" normalizeH="0" baseline="0" noProof="0" dirty="0">
              <a:ln>
                <a:noFill/>
              </a:ln>
              <a:solidFill>
                <a:schemeClr val="accent1"/>
              </a:solidFill>
              <a:effectLst/>
              <a:uLnTx/>
              <a:uFillTx/>
              <a:latin typeface="+mn-ea"/>
              <a:cs typeface="+mn-cs"/>
            </a:endParaRPr>
          </a:p>
        </p:txBody>
      </p:sp>
      <p:sp>
        <p:nvSpPr>
          <p:cNvPr id="130" name="四角形吹き出し 18">
            <a:extLst>
              <a:ext uri="{FF2B5EF4-FFF2-40B4-BE49-F238E27FC236}">
                <a16:creationId xmlns:a16="http://schemas.microsoft.com/office/drawing/2014/main" id="{BF5D6C58-E87F-F5C1-BA1A-6C0E1C2C470E}"/>
              </a:ext>
            </a:extLst>
          </p:cNvPr>
          <p:cNvSpPr/>
          <p:nvPr/>
        </p:nvSpPr>
        <p:spPr>
          <a:xfrm>
            <a:off x="7179977" y="1706004"/>
            <a:ext cx="3943364" cy="724831"/>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kern="0">
                <a:solidFill>
                  <a:schemeClr val="bg1"/>
                </a:solidFill>
                <a:latin typeface="+mn-ea"/>
              </a:rPr>
              <a:t>2-1-2</a:t>
            </a:r>
            <a:r>
              <a:rPr kumimoji="0" lang="ja-JP" altLang="en-US" sz="1000" kern="0">
                <a:solidFill>
                  <a:schemeClr val="bg1"/>
                </a:solidFill>
                <a:latin typeface="+mn-ea"/>
              </a:rPr>
              <a:t>で記載した対象とする市場／セグメントの概要（想定市場規模、市場の立ち上がり時期、規模、成長性、目標とするシェア・時期）を記載</a:t>
            </a:r>
            <a:r>
              <a:rPr kumimoji="0" lang="ja-JP" altLang="en-US" sz="1000" b="0" i="0" u="none" strike="noStrike" kern="0" cap="none" spc="0" normalizeH="0" baseline="0" noProof="0">
                <a:ln>
                  <a:noFill/>
                </a:ln>
                <a:solidFill>
                  <a:schemeClr val="bg1"/>
                </a:solidFill>
                <a:effectLst/>
                <a:uLnTx/>
                <a:uFillTx/>
                <a:latin typeface="+mn-ea"/>
                <a:cs typeface="+mn-cs"/>
              </a:rPr>
              <a:t>。</a:t>
            </a:r>
            <a:r>
              <a:rPr kumimoji="0" lang="ja-JP" altLang="en-US" sz="1000" kern="0">
                <a:solidFill>
                  <a:schemeClr val="bg1"/>
                </a:solidFill>
                <a:latin typeface="+mn-ea"/>
              </a:rPr>
              <a:t>想定する顧客像（</a:t>
            </a:r>
            <a:r>
              <a:rPr kumimoji="0" lang="en-US" altLang="ja-JP" sz="1000" kern="0">
                <a:solidFill>
                  <a:schemeClr val="bg1"/>
                </a:solidFill>
                <a:latin typeface="+mn-ea"/>
              </a:rPr>
              <a:t>2-1-4</a:t>
            </a:r>
            <a:r>
              <a:rPr kumimoji="0" lang="ja-JP" altLang="en-US" sz="1000" kern="0">
                <a:solidFill>
                  <a:schemeClr val="bg1"/>
                </a:solidFill>
                <a:latin typeface="+mn-ea"/>
              </a:rPr>
              <a:t>）につなげるための根拠を記載。</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31" name="テキスト ボックス 216">
            <a:extLst>
              <a:ext uri="{FF2B5EF4-FFF2-40B4-BE49-F238E27FC236}">
                <a16:creationId xmlns:a16="http://schemas.microsoft.com/office/drawing/2014/main" id="{12935301-2614-526C-93DD-8B6E93435906}"/>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graphicFrame>
        <p:nvGraphicFramePr>
          <p:cNvPr id="7" name="表 6">
            <a:extLst>
              <a:ext uri="{FF2B5EF4-FFF2-40B4-BE49-F238E27FC236}">
                <a16:creationId xmlns:a16="http://schemas.microsoft.com/office/drawing/2014/main" id="{5E75D976-419C-2B9B-769C-068DBE1FBE66}"/>
              </a:ext>
            </a:extLst>
          </p:cNvPr>
          <p:cNvGraphicFramePr>
            <a:graphicFrameLocks noGrp="1"/>
          </p:cNvGraphicFramePr>
          <p:nvPr>
            <p:extLst>
              <p:ext uri="{D42A27DB-BD31-4B8C-83A1-F6EECF244321}">
                <p14:modId xmlns:p14="http://schemas.microsoft.com/office/powerpoint/2010/main" val="4161664303"/>
              </p:ext>
            </p:extLst>
          </p:nvPr>
        </p:nvGraphicFramePr>
        <p:xfrm>
          <a:off x="2635175" y="3048227"/>
          <a:ext cx="7702577" cy="2492924"/>
        </p:xfrm>
        <a:graphic>
          <a:graphicData uri="http://schemas.openxmlformats.org/drawingml/2006/table">
            <a:tbl>
              <a:tblPr firstRow="1" firstCol="1" bandRow="1"/>
              <a:tblGrid>
                <a:gridCol w="1452949">
                  <a:extLst>
                    <a:ext uri="{9D8B030D-6E8A-4147-A177-3AD203B41FA5}">
                      <a16:colId xmlns:a16="http://schemas.microsoft.com/office/drawing/2014/main" val="3032155097"/>
                    </a:ext>
                  </a:extLst>
                </a:gridCol>
                <a:gridCol w="1983065">
                  <a:extLst>
                    <a:ext uri="{9D8B030D-6E8A-4147-A177-3AD203B41FA5}">
                      <a16:colId xmlns:a16="http://schemas.microsoft.com/office/drawing/2014/main" val="1666607981"/>
                    </a:ext>
                  </a:extLst>
                </a:gridCol>
                <a:gridCol w="2132769">
                  <a:extLst>
                    <a:ext uri="{9D8B030D-6E8A-4147-A177-3AD203B41FA5}">
                      <a16:colId xmlns:a16="http://schemas.microsoft.com/office/drawing/2014/main" val="749524612"/>
                    </a:ext>
                  </a:extLst>
                </a:gridCol>
                <a:gridCol w="2133794">
                  <a:extLst>
                    <a:ext uri="{9D8B030D-6E8A-4147-A177-3AD203B41FA5}">
                      <a16:colId xmlns:a16="http://schemas.microsoft.com/office/drawing/2014/main" val="507450726"/>
                    </a:ext>
                  </a:extLst>
                </a:gridCol>
              </a:tblGrid>
              <a:tr h="300533">
                <a:tc>
                  <a:txBody>
                    <a:bodyPr/>
                    <a:lstStyle/>
                    <a:p>
                      <a:pPr algn="ctr"/>
                      <a:r>
                        <a:rPr lang="ja-JP" sz="1800" kern="100">
                          <a:solidFill>
                            <a:srgbClr val="000000"/>
                          </a:solidFill>
                          <a:effectLst/>
                          <a:latin typeface="+mn-ea"/>
                          <a:ea typeface="+mn-ea"/>
                          <a:cs typeface="Arial" panose="020B0604020202020204" pitchFamily="34" charset="0"/>
                        </a:rPr>
                        <a:t>顧客候補</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需要量（</a:t>
                      </a:r>
                      <a:r>
                        <a:rPr lang="en-US" sz="1800" kern="100">
                          <a:solidFill>
                            <a:srgbClr val="000000"/>
                          </a:solidFill>
                          <a:effectLst/>
                          <a:latin typeface="+mn-ea"/>
                          <a:ea typeface="+mn-ea"/>
                          <a:cs typeface="Arial" panose="020B0604020202020204" pitchFamily="34" charset="0"/>
                        </a:rPr>
                        <a:t>X</a:t>
                      </a:r>
                      <a:r>
                        <a:rPr lang="ja-JP" sz="1800" kern="100">
                          <a:solidFill>
                            <a:srgbClr val="000000"/>
                          </a:solidFill>
                          <a:effectLst/>
                          <a:latin typeface="+mn-ea"/>
                          <a:ea typeface="+mn-ea"/>
                          <a:cs typeface="Arial" panose="020B0604020202020204" pitchFamily="34" charset="0"/>
                        </a:rPr>
                        <a:t>年間）</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課題</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想定ニーズ</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70284299"/>
                  </a:ext>
                </a:extLst>
              </a:tr>
              <a:tr h="730797">
                <a:tc>
                  <a:txBody>
                    <a:bodyPr/>
                    <a:lstStyle/>
                    <a:p>
                      <a:pPr algn="just"/>
                      <a:r>
                        <a:rPr lang="en-US" sz="1800" i="1" kern="100">
                          <a:solidFill>
                            <a:srgbClr val="4472C4"/>
                          </a:solidFill>
                          <a:effectLst/>
                          <a:latin typeface="+mn-ea"/>
                          <a:ea typeface="+mn-ea"/>
                          <a:cs typeface="Arial" panose="020B0604020202020204" pitchFamily="34" charset="0"/>
                        </a:rPr>
                        <a:t>A</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B</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097780"/>
                  </a:ext>
                </a:extLst>
              </a:tr>
              <a:tr h="730797">
                <a:tc>
                  <a:txBody>
                    <a:bodyPr/>
                    <a:lstStyle/>
                    <a:p>
                      <a:pPr algn="just"/>
                      <a:r>
                        <a:rPr lang="en-US" sz="1800" i="1" kern="100">
                          <a:solidFill>
                            <a:srgbClr val="4472C4"/>
                          </a:solidFill>
                          <a:effectLst/>
                          <a:latin typeface="+mn-ea"/>
                          <a:ea typeface="+mn-ea"/>
                          <a:cs typeface="Arial" panose="020B0604020202020204" pitchFamily="34" charset="0"/>
                        </a:rPr>
                        <a:t>C</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D</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040327"/>
                  </a:ext>
                </a:extLst>
              </a:tr>
              <a:tr h="730797">
                <a:tc>
                  <a:txBody>
                    <a:bodyPr/>
                    <a:lstStyle/>
                    <a:p>
                      <a:pPr algn="just"/>
                      <a:r>
                        <a:rPr lang="en-US" sz="1800" i="1" kern="100">
                          <a:solidFill>
                            <a:srgbClr val="4472C4"/>
                          </a:solidFill>
                          <a:effectLst/>
                          <a:latin typeface="+mn-ea"/>
                          <a:ea typeface="+mn-ea"/>
                          <a:cs typeface="Arial" panose="020B0604020202020204" pitchFamily="34" charset="0"/>
                        </a:rPr>
                        <a:t>E</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737280"/>
                  </a:ext>
                </a:extLst>
              </a:tr>
            </a:tbl>
          </a:graphicData>
        </a:graphic>
      </p:graphicFrame>
    </p:spTree>
    <p:extLst>
      <p:ext uri="{BB962C8B-B14F-4D97-AF65-F5344CB8AC3E}">
        <p14:creationId xmlns:p14="http://schemas.microsoft.com/office/powerpoint/2010/main" val="21157943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5737</Words>
  <Application>Microsoft Office PowerPoint</Application>
  <PresentationFormat>ワイド画面</PresentationFormat>
  <Paragraphs>689</Paragraphs>
  <Slides>27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27</vt:i4>
      </vt:variant>
    </vt:vector>
  </HeadingPairs>
  <TitlesOfParts>
    <vt:vector size="36" baseType="lpstr">
      <vt:lpstr>Meiryo UI</vt:lpstr>
      <vt:lpstr>メイリオ</vt:lpstr>
      <vt:lpstr>游ゴシック</vt:lpstr>
      <vt:lpstr>游ゴシック Light</vt:lpstr>
      <vt:lpstr>游明朝</vt:lpstr>
      <vt:lpstr>Arial</vt:lpstr>
      <vt:lpstr>Trebuchet MS</vt:lpstr>
      <vt:lpstr>Wingdings</vt:lpstr>
      <vt:lpstr>Office テーマ</vt:lpstr>
      <vt:lpstr>（提案課題）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2023-04-26T23:45:04Z</dcterms:created>
  <dcterms:modified xsi:type="dcterms:W3CDTF">2023-04-26T23:45:14Z</dcterms:modified>
</cp:coreProperties>
</file>